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
  </p:notesMasterIdLst>
  <p:sldIdLst>
    <p:sldId id="257" r:id="rId2"/>
  </p:sldIdLst>
  <p:sldSz cx="12801600" cy="9601200" type="A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15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19226" cy="494243"/>
          </a:xfrm>
          <a:prstGeom prst="rect">
            <a:avLst/>
          </a:prstGeom>
        </p:spPr>
        <p:txBody>
          <a:bodyPr vert="horz" lIns="62503" tIns="31252" rIns="62503" bIns="31252" rtlCol="0"/>
          <a:lstStyle>
            <a:lvl1pPr algn="l">
              <a:defRPr sz="800"/>
            </a:lvl1pPr>
          </a:lstStyle>
          <a:p>
            <a:endParaRPr kumimoji="1" lang="ja-JP" altLang="en-US"/>
          </a:p>
        </p:txBody>
      </p:sp>
      <p:sp>
        <p:nvSpPr>
          <p:cNvPr id="3" name="日付プレースホルダー 2"/>
          <p:cNvSpPr>
            <a:spLocks noGrp="1"/>
          </p:cNvSpPr>
          <p:nvPr>
            <p:ph type="dt" idx="1"/>
          </p:nvPr>
        </p:nvSpPr>
        <p:spPr>
          <a:xfrm>
            <a:off x="3815460" y="2"/>
            <a:ext cx="2919226" cy="494243"/>
          </a:xfrm>
          <a:prstGeom prst="rect">
            <a:avLst/>
          </a:prstGeom>
        </p:spPr>
        <p:txBody>
          <a:bodyPr vert="horz" lIns="62503" tIns="31252" rIns="62503" bIns="31252" rtlCol="0"/>
          <a:lstStyle>
            <a:lvl1pPr algn="r">
              <a:defRPr sz="800"/>
            </a:lvl1pPr>
          </a:lstStyle>
          <a:p>
            <a:fld id="{FACC85B6-6F97-49E6-B24A-62DBDB929AE2}" type="datetimeFigureOut">
              <a:rPr kumimoji="1" lang="ja-JP" altLang="en-US" smtClean="0"/>
              <a:t>2026/4/1</a:t>
            </a:fld>
            <a:endParaRPr kumimoji="1" lang="ja-JP" altLang="en-US"/>
          </a:p>
        </p:txBody>
      </p:sp>
      <p:sp>
        <p:nvSpPr>
          <p:cNvPr id="4" name="スライド イメージ プレースホルダー 3"/>
          <p:cNvSpPr>
            <a:spLocks noGrp="1" noRot="1" noChangeAspect="1"/>
          </p:cNvSpPr>
          <p:nvPr>
            <p:ph type="sldImg" idx="2"/>
          </p:nvPr>
        </p:nvSpPr>
        <p:spPr>
          <a:xfrm>
            <a:off x="1147763" y="1231900"/>
            <a:ext cx="4440237" cy="3330575"/>
          </a:xfrm>
          <a:prstGeom prst="rect">
            <a:avLst/>
          </a:prstGeom>
          <a:noFill/>
          <a:ln w="12700">
            <a:solidFill>
              <a:prstClr val="black"/>
            </a:solidFill>
          </a:ln>
        </p:spPr>
        <p:txBody>
          <a:bodyPr vert="horz" lIns="62503" tIns="31252" rIns="62503" bIns="31252" rtlCol="0" anchor="ctr"/>
          <a:lstStyle/>
          <a:p>
            <a:endParaRPr lang="ja-JP" altLang="en-US"/>
          </a:p>
        </p:txBody>
      </p:sp>
      <p:sp>
        <p:nvSpPr>
          <p:cNvPr id="5" name="ノート プレースホルダー 4"/>
          <p:cNvSpPr>
            <a:spLocks noGrp="1"/>
          </p:cNvSpPr>
          <p:nvPr>
            <p:ph type="body" sz="quarter" idx="3"/>
          </p:nvPr>
        </p:nvSpPr>
        <p:spPr>
          <a:xfrm>
            <a:off x="673254" y="4748224"/>
            <a:ext cx="5389257" cy="3885209"/>
          </a:xfrm>
          <a:prstGeom prst="rect">
            <a:avLst/>
          </a:prstGeom>
        </p:spPr>
        <p:txBody>
          <a:bodyPr vert="horz" lIns="62503" tIns="31252" rIns="62503" bIns="312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2071"/>
            <a:ext cx="2919226" cy="494243"/>
          </a:xfrm>
          <a:prstGeom prst="rect">
            <a:avLst/>
          </a:prstGeom>
        </p:spPr>
        <p:txBody>
          <a:bodyPr vert="horz" lIns="62503" tIns="31252" rIns="62503" bIns="3125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5460" y="9372071"/>
            <a:ext cx="2919226" cy="494243"/>
          </a:xfrm>
          <a:prstGeom prst="rect">
            <a:avLst/>
          </a:prstGeom>
        </p:spPr>
        <p:txBody>
          <a:bodyPr vert="horz" lIns="62503" tIns="31252" rIns="62503" bIns="31252" rtlCol="0" anchor="b"/>
          <a:lstStyle>
            <a:lvl1pPr algn="r">
              <a:defRPr sz="800"/>
            </a:lvl1pPr>
          </a:lstStyle>
          <a:p>
            <a:fld id="{E36F3DFE-2CB9-42D4-87A8-A1557E8A50E8}" type="slidenum">
              <a:rPr kumimoji="1" lang="ja-JP" altLang="en-US" smtClean="0"/>
              <a:t>‹#›</a:t>
            </a:fld>
            <a:endParaRPr kumimoji="1" lang="ja-JP" altLang="en-US"/>
          </a:p>
        </p:txBody>
      </p:sp>
    </p:spTree>
    <p:extLst>
      <p:ext uri="{BB962C8B-B14F-4D97-AF65-F5344CB8AC3E}">
        <p14:creationId xmlns:p14="http://schemas.microsoft.com/office/powerpoint/2010/main" val="3199016203"/>
      </p:ext>
    </p:extLst>
  </p:cSld>
  <p:clrMap bg1="lt1" tx1="dk1" bg2="lt2" tx2="dk2" accent1="accent1" accent2="accent2" accent3="accent3" accent4="accent4" accent5="accent5" accent6="accent6" hlink="hlink" folHlink="folHlink"/>
  <p:notesStyle>
    <a:lvl1pPr marL="0" algn="l" defTabSz="1075334" rtl="0" eaLnBrk="1" latinLnBrk="0" hangingPunct="1">
      <a:defRPr kumimoji="1" sz="1411" kern="1200">
        <a:solidFill>
          <a:schemeClr val="tx1"/>
        </a:solidFill>
        <a:latin typeface="+mn-lt"/>
        <a:ea typeface="+mn-ea"/>
        <a:cs typeface="+mn-cs"/>
      </a:defRPr>
    </a:lvl1pPr>
    <a:lvl2pPr marL="537667" algn="l" defTabSz="1075334" rtl="0" eaLnBrk="1" latinLnBrk="0" hangingPunct="1">
      <a:defRPr kumimoji="1" sz="1411" kern="1200">
        <a:solidFill>
          <a:schemeClr val="tx1"/>
        </a:solidFill>
        <a:latin typeface="+mn-lt"/>
        <a:ea typeface="+mn-ea"/>
        <a:cs typeface="+mn-cs"/>
      </a:defRPr>
    </a:lvl2pPr>
    <a:lvl3pPr marL="1075334" algn="l" defTabSz="1075334" rtl="0" eaLnBrk="1" latinLnBrk="0" hangingPunct="1">
      <a:defRPr kumimoji="1" sz="1411" kern="1200">
        <a:solidFill>
          <a:schemeClr val="tx1"/>
        </a:solidFill>
        <a:latin typeface="+mn-lt"/>
        <a:ea typeface="+mn-ea"/>
        <a:cs typeface="+mn-cs"/>
      </a:defRPr>
    </a:lvl3pPr>
    <a:lvl4pPr marL="1613002" algn="l" defTabSz="1075334" rtl="0" eaLnBrk="1" latinLnBrk="0" hangingPunct="1">
      <a:defRPr kumimoji="1" sz="1411" kern="1200">
        <a:solidFill>
          <a:schemeClr val="tx1"/>
        </a:solidFill>
        <a:latin typeface="+mn-lt"/>
        <a:ea typeface="+mn-ea"/>
        <a:cs typeface="+mn-cs"/>
      </a:defRPr>
    </a:lvl4pPr>
    <a:lvl5pPr marL="2150669" algn="l" defTabSz="1075334" rtl="0" eaLnBrk="1" latinLnBrk="0" hangingPunct="1">
      <a:defRPr kumimoji="1" sz="1411" kern="1200">
        <a:solidFill>
          <a:schemeClr val="tx1"/>
        </a:solidFill>
        <a:latin typeface="+mn-lt"/>
        <a:ea typeface="+mn-ea"/>
        <a:cs typeface="+mn-cs"/>
      </a:defRPr>
    </a:lvl5pPr>
    <a:lvl6pPr marL="2688336" algn="l" defTabSz="1075334" rtl="0" eaLnBrk="1" latinLnBrk="0" hangingPunct="1">
      <a:defRPr kumimoji="1" sz="1411" kern="1200">
        <a:solidFill>
          <a:schemeClr val="tx1"/>
        </a:solidFill>
        <a:latin typeface="+mn-lt"/>
        <a:ea typeface="+mn-ea"/>
        <a:cs typeface="+mn-cs"/>
      </a:defRPr>
    </a:lvl6pPr>
    <a:lvl7pPr marL="3226003" algn="l" defTabSz="1075334" rtl="0" eaLnBrk="1" latinLnBrk="0" hangingPunct="1">
      <a:defRPr kumimoji="1" sz="1411" kern="1200">
        <a:solidFill>
          <a:schemeClr val="tx1"/>
        </a:solidFill>
        <a:latin typeface="+mn-lt"/>
        <a:ea typeface="+mn-ea"/>
        <a:cs typeface="+mn-cs"/>
      </a:defRPr>
    </a:lvl7pPr>
    <a:lvl8pPr marL="3763670" algn="l" defTabSz="1075334" rtl="0" eaLnBrk="1" latinLnBrk="0" hangingPunct="1">
      <a:defRPr kumimoji="1" sz="1411" kern="1200">
        <a:solidFill>
          <a:schemeClr val="tx1"/>
        </a:solidFill>
        <a:latin typeface="+mn-lt"/>
        <a:ea typeface="+mn-ea"/>
        <a:cs typeface="+mn-cs"/>
      </a:defRPr>
    </a:lvl8pPr>
    <a:lvl9pPr marL="4301338" algn="l" defTabSz="1075334" rtl="0" eaLnBrk="1" latinLnBrk="0" hangingPunct="1">
      <a:defRPr kumimoji="1" sz="141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D425DD2-DB97-45B2-A182-43537E5D09E3}" type="datetime1">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34C672-A0C6-40BE-82CA-0CCAD1B9FF32}" type="slidenum">
              <a:rPr kumimoji="1" lang="ja-JP" altLang="en-US" smtClean="0"/>
              <a:t>‹#›</a:t>
            </a:fld>
            <a:endParaRPr kumimoji="1" lang="ja-JP" altLang="en-US"/>
          </a:p>
        </p:txBody>
      </p:sp>
    </p:spTree>
    <p:extLst>
      <p:ext uri="{BB962C8B-B14F-4D97-AF65-F5344CB8AC3E}">
        <p14:creationId xmlns:p14="http://schemas.microsoft.com/office/powerpoint/2010/main" val="273025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47A347-0EB0-4A85-8DDB-7961A882F1DE}" type="datetime1">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34C672-A0C6-40BE-82CA-0CCAD1B9FF32}" type="slidenum">
              <a:rPr kumimoji="1" lang="ja-JP" altLang="en-US" smtClean="0"/>
              <a:t>‹#›</a:t>
            </a:fld>
            <a:endParaRPr kumimoji="1" lang="ja-JP" altLang="en-US"/>
          </a:p>
        </p:txBody>
      </p:sp>
    </p:spTree>
    <p:extLst>
      <p:ext uri="{BB962C8B-B14F-4D97-AF65-F5344CB8AC3E}">
        <p14:creationId xmlns:p14="http://schemas.microsoft.com/office/powerpoint/2010/main" val="17736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55FEB9-9D60-46AF-8F85-5393D1346E24}" type="datetime1">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34C672-A0C6-40BE-82CA-0CCAD1B9FF32}" type="slidenum">
              <a:rPr kumimoji="1" lang="ja-JP" altLang="en-US" smtClean="0"/>
              <a:t>‹#›</a:t>
            </a:fld>
            <a:endParaRPr kumimoji="1" lang="ja-JP" altLang="en-US"/>
          </a:p>
        </p:txBody>
      </p:sp>
    </p:spTree>
    <p:extLst>
      <p:ext uri="{BB962C8B-B14F-4D97-AF65-F5344CB8AC3E}">
        <p14:creationId xmlns:p14="http://schemas.microsoft.com/office/powerpoint/2010/main" val="3029827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ACD067-7C3B-4A5D-BF8C-2E0128654BA3}" type="datetime1">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34C672-A0C6-40BE-82CA-0CCAD1B9FF32}" type="slidenum">
              <a:rPr kumimoji="1" lang="ja-JP" altLang="en-US" smtClean="0"/>
              <a:t>‹#›</a:t>
            </a:fld>
            <a:endParaRPr kumimoji="1" lang="ja-JP" altLang="en-US"/>
          </a:p>
        </p:txBody>
      </p:sp>
    </p:spTree>
    <p:extLst>
      <p:ext uri="{BB962C8B-B14F-4D97-AF65-F5344CB8AC3E}">
        <p14:creationId xmlns:p14="http://schemas.microsoft.com/office/powerpoint/2010/main" val="373983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79AEB84-B77C-4A66-BA93-A2B2D60A29AA}" type="datetime1">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34C672-A0C6-40BE-82CA-0CCAD1B9FF32}" type="slidenum">
              <a:rPr kumimoji="1" lang="ja-JP" altLang="en-US" smtClean="0"/>
              <a:t>‹#›</a:t>
            </a:fld>
            <a:endParaRPr kumimoji="1" lang="ja-JP" altLang="en-US"/>
          </a:p>
        </p:txBody>
      </p:sp>
    </p:spTree>
    <p:extLst>
      <p:ext uri="{BB962C8B-B14F-4D97-AF65-F5344CB8AC3E}">
        <p14:creationId xmlns:p14="http://schemas.microsoft.com/office/powerpoint/2010/main" val="898573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64B4BD6-E950-4776-AD34-E4D512DF6498}" type="datetime1">
              <a:rPr kumimoji="1" lang="ja-JP" altLang="en-US" smtClean="0"/>
              <a:t>2026/4/1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34C672-A0C6-40BE-82CA-0CCAD1B9FF32}" type="slidenum">
              <a:rPr kumimoji="1" lang="ja-JP" altLang="en-US" smtClean="0"/>
              <a:t>‹#›</a:t>
            </a:fld>
            <a:endParaRPr kumimoji="1" lang="ja-JP" altLang="en-US"/>
          </a:p>
        </p:txBody>
      </p:sp>
    </p:spTree>
    <p:extLst>
      <p:ext uri="{BB962C8B-B14F-4D97-AF65-F5344CB8AC3E}">
        <p14:creationId xmlns:p14="http://schemas.microsoft.com/office/powerpoint/2010/main" val="588187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58DBCE1-3751-4A54-B7B0-1D6E3A189266}" type="datetime1">
              <a:rPr kumimoji="1" lang="ja-JP" altLang="en-US" smtClean="0"/>
              <a:t>2026/4/1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34C672-A0C6-40BE-82CA-0CCAD1B9FF32}" type="slidenum">
              <a:rPr kumimoji="1" lang="ja-JP" altLang="en-US" smtClean="0"/>
              <a:t>‹#›</a:t>
            </a:fld>
            <a:endParaRPr kumimoji="1" lang="ja-JP" altLang="en-US"/>
          </a:p>
        </p:txBody>
      </p:sp>
    </p:spTree>
    <p:extLst>
      <p:ext uri="{BB962C8B-B14F-4D97-AF65-F5344CB8AC3E}">
        <p14:creationId xmlns:p14="http://schemas.microsoft.com/office/powerpoint/2010/main" val="36276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E298F4A-F719-4C5C-BF6D-644E43680854}" type="datetime1">
              <a:rPr kumimoji="1" lang="ja-JP" altLang="en-US" smtClean="0"/>
              <a:t>2026/4/1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34C672-A0C6-40BE-82CA-0CCAD1B9FF32}" type="slidenum">
              <a:rPr kumimoji="1" lang="ja-JP" altLang="en-US" smtClean="0"/>
              <a:t>‹#›</a:t>
            </a:fld>
            <a:endParaRPr kumimoji="1" lang="ja-JP" altLang="en-US"/>
          </a:p>
        </p:txBody>
      </p:sp>
    </p:spTree>
    <p:extLst>
      <p:ext uri="{BB962C8B-B14F-4D97-AF65-F5344CB8AC3E}">
        <p14:creationId xmlns:p14="http://schemas.microsoft.com/office/powerpoint/2010/main" val="159844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EB112-629F-4352-B0B8-D49F1C9DD8E9}" type="datetime1">
              <a:rPr kumimoji="1" lang="ja-JP" altLang="en-US" smtClean="0"/>
              <a:t>2026/4/1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F34C672-A0C6-40BE-82CA-0CCAD1B9FF32}" type="slidenum">
              <a:rPr kumimoji="1" lang="ja-JP" altLang="en-US" smtClean="0"/>
              <a:t>‹#›</a:t>
            </a:fld>
            <a:endParaRPr kumimoji="1" lang="ja-JP" altLang="en-US"/>
          </a:p>
        </p:txBody>
      </p:sp>
    </p:spTree>
    <p:extLst>
      <p:ext uri="{BB962C8B-B14F-4D97-AF65-F5344CB8AC3E}">
        <p14:creationId xmlns:p14="http://schemas.microsoft.com/office/powerpoint/2010/main" val="224940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1E59953-F296-499E-8B11-545BB5C29FE8}" type="datetime1">
              <a:rPr kumimoji="1" lang="ja-JP" altLang="en-US" smtClean="0"/>
              <a:t>2026/4/1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34C672-A0C6-40BE-82CA-0CCAD1B9FF32}" type="slidenum">
              <a:rPr kumimoji="1" lang="ja-JP" altLang="en-US" smtClean="0"/>
              <a:t>‹#›</a:t>
            </a:fld>
            <a:endParaRPr kumimoji="1" lang="ja-JP" altLang="en-US"/>
          </a:p>
        </p:txBody>
      </p:sp>
    </p:spTree>
    <p:extLst>
      <p:ext uri="{BB962C8B-B14F-4D97-AF65-F5344CB8AC3E}">
        <p14:creationId xmlns:p14="http://schemas.microsoft.com/office/powerpoint/2010/main" val="277611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ADA576-D62C-4938-B5C5-A2080A604733}" type="datetime1">
              <a:rPr kumimoji="1" lang="ja-JP" altLang="en-US" smtClean="0"/>
              <a:t>2026/4/1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34C672-A0C6-40BE-82CA-0CCAD1B9FF32}" type="slidenum">
              <a:rPr kumimoji="1" lang="ja-JP" altLang="en-US" smtClean="0"/>
              <a:t>‹#›</a:t>
            </a:fld>
            <a:endParaRPr kumimoji="1" lang="ja-JP" altLang="en-US"/>
          </a:p>
        </p:txBody>
      </p:sp>
    </p:spTree>
    <p:extLst>
      <p:ext uri="{BB962C8B-B14F-4D97-AF65-F5344CB8AC3E}">
        <p14:creationId xmlns:p14="http://schemas.microsoft.com/office/powerpoint/2010/main" val="249124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A410B11D-F21C-40B6-9E82-4A0661DDF01D}" type="datetime1">
              <a:rPr kumimoji="1" lang="ja-JP" altLang="en-US" smtClean="0"/>
              <a:t>2026/4/1</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F34C672-A0C6-40BE-82CA-0CCAD1B9FF32}" type="slidenum">
              <a:rPr kumimoji="1" lang="ja-JP" altLang="en-US" smtClean="0"/>
              <a:t>‹#›</a:t>
            </a:fld>
            <a:endParaRPr kumimoji="1" lang="ja-JP" altLang="en-US"/>
          </a:p>
        </p:txBody>
      </p:sp>
    </p:spTree>
    <p:extLst>
      <p:ext uri="{BB962C8B-B14F-4D97-AF65-F5344CB8AC3E}">
        <p14:creationId xmlns:p14="http://schemas.microsoft.com/office/powerpoint/2010/main" val="2851889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テキスト ボックス 92">
            <a:extLst>
              <a:ext uri="{FF2B5EF4-FFF2-40B4-BE49-F238E27FC236}">
                <a16:creationId xmlns:a16="http://schemas.microsoft.com/office/drawing/2014/main" id="{1E498C99-5BFE-4625-9FDB-D8826034748C}"/>
              </a:ext>
            </a:extLst>
          </p:cNvPr>
          <p:cNvSpPr txBox="1"/>
          <p:nvPr/>
        </p:nvSpPr>
        <p:spPr>
          <a:xfrm>
            <a:off x="6139955" y="6245983"/>
            <a:ext cx="2789900" cy="2923877"/>
          </a:xfrm>
          <a:prstGeom prst="rect">
            <a:avLst/>
          </a:prstGeom>
          <a:solidFill>
            <a:schemeClr val="bg1"/>
          </a:solidFill>
          <a:ln w="19050">
            <a:solidFill>
              <a:srgbClr val="00B050"/>
            </a:solidFill>
          </a:ln>
        </p:spPr>
        <p:txBody>
          <a:bodyPr wrap="square" rtlCol="0">
            <a:spAutoFit/>
          </a:bodyPr>
          <a:lstStyle/>
          <a:p>
            <a:r>
              <a:rPr kumimoji="1" lang="ja-JP" altLang="en-US" sz="1600" dirty="0"/>
              <a:t>①</a:t>
            </a:r>
            <a:r>
              <a:rPr kumimoji="1" lang="ja-JP" altLang="en-US" sz="2000" dirty="0"/>
              <a:t>　</a:t>
            </a:r>
            <a:r>
              <a:rPr kumimoji="1" lang="ja-JP" altLang="en-US" b="1" dirty="0"/>
              <a:t>約</a:t>
            </a:r>
            <a:r>
              <a:rPr kumimoji="1" lang="en-US" altLang="ja-JP" b="1" dirty="0"/>
              <a:t>31,000</a:t>
            </a:r>
            <a:r>
              <a:rPr kumimoji="1" lang="ja-JP" altLang="en-US" b="1" dirty="0"/>
              <a:t>㎡　</a:t>
            </a:r>
            <a:endParaRPr kumimoji="1" lang="en-US" altLang="ja-JP" b="1" dirty="0"/>
          </a:p>
          <a:p>
            <a:r>
              <a:rPr kumimoji="1" lang="ja-JP" altLang="en-US" dirty="0">
                <a:latin typeface="+mn-ea"/>
              </a:rPr>
              <a:t>･</a:t>
            </a:r>
            <a:r>
              <a:rPr kumimoji="1" lang="ja-JP" altLang="en-US" sz="1600" dirty="0">
                <a:latin typeface="+mn-ea"/>
              </a:rPr>
              <a:t>空き</a:t>
            </a:r>
            <a:endParaRPr kumimoji="1" lang="en-US" altLang="ja-JP" sz="1600" dirty="0">
              <a:latin typeface="+mn-ea"/>
            </a:endParaRPr>
          </a:p>
          <a:p>
            <a:r>
              <a:rPr kumimoji="1" lang="ja-JP" altLang="en-US" sz="1600" dirty="0">
                <a:latin typeface="+mn-ea"/>
              </a:rPr>
              <a:t>･誘致場所南側に上下水道本管配管済</a:t>
            </a:r>
            <a:endParaRPr kumimoji="1" lang="en-US" altLang="ja-JP" sz="1600" dirty="0">
              <a:latin typeface="+mn-ea"/>
            </a:endParaRPr>
          </a:p>
          <a:p>
            <a:r>
              <a:rPr kumimoji="1" lang="ja-JP" altLang="en-US" sz="1600" dirty="0">
                <a:latin typeface="+mn-ea"/>
              </a:rPr>
              <a:t>･宅内への引込み必要</a:t>
            </a:r>
            <a:endParaRPr kumimoji="1" lang="en-US" altLang="ja-JP" sz="1600" dirty="0">
              <a:latin typeface="+mn-ea"/>
            </a:endParaRPr>
          </a:p>
          <a:p>
            <a:r>
              <a:rPr kumimoji="1" lang="ja-JP" altLang="en-US" sz="1600" dirty="0">
                <a:latin typeface="+mn-ea"/>
              </a:rPr>
              <a:t>･農業用施設（ハウス）あり</a:t>
            </a:r>
            <a:endParaRPr kumimoji="1" lang="en-US" altLang="ja-JP" sz="1600" dirty="0">
              <a:latin typeface="+mn-ea"/>
            </a:endParaRPr>
          </a:p>
          <a:p>
            <a:r>
              <a:rPr kumimoji="1" lang="ja-JP" altLang="en-US" sz="1600" dirty="0">
                <a:latin typeface="+mn-ea"/>
              </a:rPr>
              <a:t>･</a:t>
            </a:r>
            <a:r>
              <a:rPr kumimoji="1" lang="en-US" altLang="ja-JP" sz="1600" dirty="0">
                <a:latin typeface="+mn-ea"/>
              </a:rPr>
              <a:t>31,000</a:t>
            </a:r>
            <a:r>
              <a:rPr kumimoji="1" lang="ja-JP" altLang="en-US" sz="1600" dirty="0">
                <a:latin typeface="+mn-ea"/>
              </a:rPr>
              <a:t>㎡一括での購入</a:t>
            </a:r>
            <a:endParaRPr kumimoji="1" lang="en-US" altLang="ja-JP" sz="1600" dirty="0">
              <a:latin typeface="+mn-ea"/>
            </a:endParaRPr>
          </a:p>
          <a:p>
            <a:r>
              <a:rPr kumimoji="1" lang="ja-JP" altLang="en-US" sz="1600" dirty="0">
                <a:latin typeface="+mn-ea"/>
              </a:rPr>
              <a:t>･現況は畑</a:t>
            </a:r>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dirty="0">
              <a:latin typeface="+mn-ea"/>
            </a:endParaRPr>
          </a:p>
        </p:txBody>
      </p:sp>
      <p:pic>
        <p:nvPicPr>
          <p:cNvPr id="26" name="図 25">
            <a:extLst>
              <a:ext uri="{FF2B5EF4-FFF2-40B4-BE49-F238E27FC236}">
                <a16:creationId xmlns:a16="http://schemas.microsoft.com/office/drawing/2014/main" id="{B1F16414-CD37-4544-8AFE-E942EA10F3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9134" y="2545395"/>
            <a:ext cx="6219877" cy="3527268"/>
          </a:xfrm>
          <a:prstGeom prst="rect">
            <a:avLst/>
          </a:prstGeom>
        </p:spPr>
      </p:pic>
      <p:sp>
        <p:nvSpPr>
          <p:cNvPr id="6" name="テキスト ボックス 5"/>
          <p:cNvSpPr txBox="1"/>
          <p:nvPr/>
        </p:nvSpPr>
        <p:spPr>
          <a:xfrm>
            <a:off x="67288" y="114347"/>
            <a:ext cx="6022572" cy="1384995"/>
          </a:xfrm>
          <a:prstGeom prst="rect">
            <a:avLst/>
          </a:prstGeom>
          <a:noFill/>
        </p:spPr>
        <p:txBody>
          <a:bodyPr wrap="square" rtlCol="0">
            <a:spAutoFit/>
          </a:bodyPr>
          <a:lstStyle/>
          <a:p>
            <a:r>
              <a:rPr lang="ja-JP" altLang="en-US" sz="4200" b="1" u="sng" dirty="0">
                <a:ln w="9525">
                  <a:solidFill>
                    <a:schemeClr val="bg1"/>
                  </a:solidFill>
                  <a:prstDash val="solid"/>
                </a:ln>
                <a:effectLst>
                  <a:outerShdw blurRad="12700" dist="38100" dir="2700000" algn="tl" rotWithShape="0">
                    <a:schemeClr val="bg1">
                      <a:lumMod val="50000"/>
                    </a:schemeClr>
                  </a:outerShdw>
                </a:effectLst>
                <a:latin typeface="HGP創英角ｺﾞｼｯｸUB" panose="020B0900000000000000" pitchFamily="50" charset="-128"/>
                <a:ea typeface="HGP創英角ｺﾞｼｯｸUB" panose="020B0900000000000000" pitchFamily="50" charset="-128"/>
              </a:rPr>
              <a:t>笛吹市では</a:t>
            </a:r>
            <a:endParaRPr lang="en-US" altLang="ja-JP" sz="4200" b="1" u="sng" dirty="0">
              <a:ln w="9525">
                <a:solidFill>
                  <a:schemeClr val="bg1"/>
                </a:solidFill>
                <a:prstDash val="solid"/>
              </a:ln>
              <a:effectLst>
                <a:outerShdw blurRad="12700" dist="38100" dir="2700000" algn="tl" rotWithShape="0">
                  <a:schemeClr val="bg1">
                    <a:lumMod val="50000"/>
                  </a:schemeClr>
                </a:outerShdw>
              </a:effectLst>
              <a:latin typeface="HGP創英角ｺﾞｼｯｸUB" panose="020B0900000000000000" pitchFamily="50" charset="-128"/>
              <a:ea typeface="HGP創英角ｺﾞｼｯｸUB" panose="020B0900000000000000" pitchFamily="50" charset="-128"/>
            </a:endParaRPr>
          </a:p>
          <a:p>
            <a:r>
              <a:rPr lang="ja-JP" altLang="en-US" sz="4200" b="1" u="sng" dirty="0">
                <a:ln w="9525">
                  <a:solidFill>
                    <a:schemeClr val="bg1"/>
                  </a:solidFill>
                  <a:prstDash val="solid"/>
                </a:ln>
                <a:effectLst>
                  <a:outerShdw blurRad="12700" dist="38100" dir="2700000" algn="tl" rotWithShape="0">
                    <a:schemeClr val="bg1">
                      <a:lumMod val="50000"/>
                    </a:schemeClr>
                  </a:outerShdw>
                </a:effectLst>
                <a:latin typeface="HGP創英角ｺﾞｼｯｸUB" panose="020B0900000000000000" pitchFamily="50" charset="-128"/>
                <a:ea typeface="HGP創英角ｺﾞｼｯｸUB" panose="020B0900000000000000" pitchFamily="50" charset="-128"/>
              </a:rPr>
              <a:t>企業を誘致しています！</a:t>
            </a:r>
          </a:p>
        </p:txBody>
      </p:sp>
      <p:sp>
        <p:nvSpPr>
          <p:cNvPr id="7" name="テキスト ボックス 6"/>
          <p:cNvSpPr txBox="1"/>
          <p:nvPr/>
        </p:nvSpPr>
        <p:spPr>
          <a:xfrm>
            <a:off x="157080" y="1713345"/>
            <a:ext cx="4900668" cy="338554"/>
          </a:xfrm>
          <a:prstGeom prst="rect">
            <a:avLst/>
          </a:prstGeom>
          <a:noFill/>
        </p:spPr>
        <p:txBody>
          <a:bodyPr wrap="square" rtlCol="0">
            <a:spAutoFit/>
          </a:bodyPr>
          <a:lstStyle/>
          <a:p>
            <a:r>
              <a:rPr lang="ja-JP" altLang="en-US" sz="1100" dirty="0"/>
              <a:t>〇</a:t>
            </a:r>
            <a:r>
              <a:rPr lang="ja-JP" altLang="en-US" sz="1600" dirty="0"/>
              <a:t>笛吹市誘致独自施策</a:t>
            </a:r>
          </a:p>
        </p:txBody>
      </p:sp>
      <p:sp>
        <p:nvSpPr>
          <p:cNvPr id="8" name="テキスト ボックス 7"/>
          <p:cNvSpPr txBox="1"/>
          <p:nvPr/>
        </p:nvSpPr>
        <p:spPr>
          <a:xfrm>
            <a:off x="78485" y="3120715"/>
            <a:ext cx="5568698" cy="415498"/>
          </a:xfrm>
          <a:prstGeom prst="rect">
            <a:avLst/>
          </a:prstGeom>
          <a:noFill/>
        </p:spPr>
        <p:txBody>
          <a:bodyPr wrap="square" rtlCol="0">
            <a:spAutoFit/>
          </a:bodyPr>
          <a:lstStyle/>
          <a:p>
            <a:r>
              <a:rPr lang="ja-JP" altLang="en-US" sz="2100" dirty="0"/>
              <a:t>・</a:t>
            </a:r>
            <a:r>
              <a:rPr lang="ja-JP" altLang="en-US" sz="2100" u="sng" dirty="0"/>
              <a:t>笛吹市地域経済牽引事業計画に基づく支援</a:t>
            </a:r>
          </a:p>
        </p:txBody>
      </p:sp>
      <p:sp>
        <p:nvSpPr>
          <p:cNvPr id="10" name="テキスト ボックス 9"/>
          <p:cNvSpPr txBox="1"/>
          <p:nvPr/>
        </p:nvSpPr>
        <p:spPr>
          <a:xfrm>
            <a:off x="315338" y="3551455"/>
            <a:ext cx="5519834" cy="770980"/>
          </a:xfrm>
          <a:prstGeom prst="rect">
            <a:avLst/>
          </a:prstGeom>
          <a:noFill/>
        </p:spPr>
        <p:txBody>
          <a:bodyPr wrap="square" rtlCol="0">
            <a:spAutoFit/>
          </a:bodyPr>
          <a:lstStyle/>
          <a:p>
            <a:r>
              <a:rPr lang="ja-JP" altLang="en-US" sz="1470" dirty="0"/>
              <a:t>地域経済牽引事業計画により集積業種として指定する産業及び業種について、一定の条件を充たした場合、</a:t>
            </a:r>
            <a:r>
              <a:rPr lang="ja-JP" altLang="en-US" sz="1470" dirty="0">
                <a:solidFill>
                  <a:srgbClr val="FF0000"/>
                </a:solidFill>
              </a:rPr>
              <a:t>投下固定資産の課税免除</a:t>
            </a:r>
            <a:r>
              <a:rPr lang="ja-JP" altLang="en-US" sz="1470" dirty="0"/>
              <a:t>を行います。</a:t>
            </a:r>
          </a:p>
        </p:txBody>
      </p:sp>
      <p:sp>
        <p:nvSpPr>
          <p:cNvPr id="11" name="テキスト ボックス 10"/>
          <p:cNvSpPr txBox="1"/>
          <p:nvPr/>
        </p:nvSpPr>
        <p:spPr>
          <a:xfrm>
            <a:off x="58889" y="2028404"/>
            <a:ext cx="5298120" cy="415498"/>
          </a:xfrm>
          <a:prstGeom prst="rect">
            <a:avLst/>
          </a:prstGeom>
          <a:noFill/>
        </p:spPr>
        <p:txBody>
          <a:bodyPr wrap="square" rtlCol="0">
            <a:spAutoFit/>
          </a:bodyPr>
          <a:lstStyle/>
          <a:p>
            <a:r>
              <a:rPr lang="ja-JP" altLang="en-US" sz="2100" dirty="0"/>
              <a:t>・</a:t>
            </a:r>
            <a:r>
              <a:rPr lang="ja-JP" altLang="en-US" sz="2100" u="sng" dirty="0"/>
              <a:t>笛吹市企業立地促進事業助成金</a:t>
            </a:r>
          </a:p>
        </p:txBody>
      </p:sp>
      <p:sp>
        <p:nvSpPr>
          <p:cNvPr id="12" name="テキスト ボックス 11"/>
          <p:cNvSpPr txBox="1"/>
          <p:nvPr/>
        </p:nvSpPr>
        <p:spPr>
          <a:xfrm>
            <a:off x="341658" y="2420329"/>
            <a:ext cx="5385402" cy="770980"/>
          </a:xfrm>
          <a:prstGeom prst="rect">
            <a:avLst/>
          </a:prstGeom>
          <a:noFill/>
        </p:spPr>
        <p:txBody>
          <a:bodyPr wrap="square" rtlCol="0">
            <a:spAutoFit/>
          </a:bodyPr>
          <a:lstStyle/>
          <a:p>
            <a:r>
              <a:rPr lang="ja-JP" altLang="en-US" sz="1470" dirty="0"/>
              <a:t>市内に製造業等の立地事業を行う者、本社機能移転を行う者及び情報通信業の立地事業を行う者に対して、一定の条件を充たした場合、</a:t>
            </a:r>
            <a:r>
              <a:rPr lang="ja-JP" altLang="en-US" sz="1470" dirty="0">
                <a:solidFill>
                  <a:srgbClr val="FF0000"/>
                </a:solidFill>
              </a:rPr>
              <a:t>助成金を交付</a:t>
            </a:r>
            <a:r>
              <a:rPr lang="ja-JP" altLang="en-US" sz="1470" dirty="0"/>
              <a:t>します。</a:t>
            </a:r>
          </a:p>
        </p:txBody>
      </p:sp>
      <p:sp>
        <p:nvSpPr>
          <p:cNvPr id="16" name="テキスト ボックス 15"/>
          <p:cNvSpPr txBox="1"/>
          <p:nvPr/>
        </p:nvSpPr>
        <p:spPr>
          <a:xfrm>
            <a:off x="6306740" y="149415"/>
            <a:ext cx="3871084" cy="434414"/>
          </a:xfrm>
          <a:prstGeom prst="rect">
            <a:avLst/>
          </a:prstGeom>
          <a:noFill/>
        </p:spPr>
        <p:txBody>
          <a:bodyPr wrap="square" rtlCol="0">
            <a:spAutoFit/>
          </a:bodyPr>
          <a:lstStyle/>
          <a:p>
            <a:r>
              <a:rPr lang="ja-JP" altLang="en-US" sz="2223" dirty="0"/>
              <a:t>立地場所　石橋産業導入地区</a:t>
            </a:r>
          </a:p>
        </p:txBody>
      </p:sp>
      <p:sp>
        <p:nvSpPr>
          <p:cNvPr id="101" name="角丸四角形 100"/>
          <p:cNvSpPr/>
          <p:nvPr/>
        </p:nvSpPr>
        <p:spPr>
          <a:xfrm>
            <a:off x="0" y="1556064"/>
            <a:ext cx="5796162" cy="284227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ja-JP" altLang="en-US" sz="2223"/>
          </a:p>
        </p:txBody>
      </p:sp>
      <p:pic>
        <p:nvPicPr>
          <p:cNvPr id="214" name="図 2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2" y="7576254"/>
            <a:ext cx="2283431" cy="1951166"/>
          </a:xfrm>
          <a:prstGeom prst="rect">
            <a:avLst/>
          </a:prstGeom>
        </p:spPr>
      </p:pic>
      <p:sp>
        <p:nvSpPr>
          <p:cNvPr id="215" name="テキスト ボックス 214"/>
          <p:cNvSpPr txBox="1"/>
          <p:nvPr/>
        </p:nvSpPr>
        <p:spPr>
          <a:xfrm>
            <a:off x="3561728" y="8768596"/>
            <a:ext cx="2576128" cy="307777"/>
          </a:xfrm>
          <a:prstGeom prst="rect">
            <a:avLst/>
          </a:prstGeom>
          <a:noFill/>
        </p:spPr>
        <p:txBody>
          <a:bodyPr wrap="square" rtlCol="0">
            <a:spAutoFit/>
          </a:bodyPr>
          <a:lstStyle/>
          <a:p>
            <a:r>
              <a:rPr kumimoji="1" lang="ja-JP" altLang="en-US" sz="1400" dirty="0"/>
              <a:t>･八代スマート</a:t>
            </a:r>
            <a:r>
              <a:rPr kumimoji="1" lang="en-US" altLang="ja-JP" sz="1400" dirty="0"/>
              <a:t>I.C</a:t>
            </a:r>
            <a:r>
              <a:rPr kumimoji="1" lang="ja-JP" altLang="en-US" sz="1400" dirty="0"/>
              <a:t>から</a:t>
            </a:r>
            <a:r>
              <a:rPr kumimoji="1" lang="en-US" altLang="ja-JP" sz="1400" dirty="0"/>
              <a:t>10</a:t>
            </a:r>
            <a:r>
              <a:rPr kumimoji="1" lang="ja-JP" altLang="en-US" sz="1400" dirty="0"/>
              <a:t>分</a:t>
            </a:r>
          </a:p>
        </p:txBody>
      </p:sp>
      <p:sp>
        <p:nvSpPr>
          <p:cNvPr id="216" name="テキスト ボックス 215"/>
          <p:cNvSpPr txBox="1"/>
          <p:nvPr/>
        </p:nvSpPr>
        <p:spPr>
          <a:xfrm>
            <a:off x="1994015" y="8778444"/>
            <a:ext cx="2512767" cy="307777"/>
          </a:xfrm>
          <a:prstGeom prst="rect">
            <a:avLst/>
          </a:prstGeom>
          <a:noFill/>
        </p:spPr>
        <p:txBody>
          <a:bodyPr wrap="square" rtlCol="0">
            <a:spAutoFit/>
          </a:bodyPr>
          <a:lstStyle/>
          <a:p>
            <a:r>
              <a:rPr kumimoji="1" lang="ja-JP" altLang="en-US" sz="1400" dirty="0"/>
              <a:t>･甲府南</a:t>
            </a:r>
            <a:r>
              <a:rPr kumimoji="1" lang="en-US" altLang="ja-JP" sz="1400" dirty="0"/>
              <a:t>I.C</a:t>
            </a:r>
            <a:r>
              <a:rPr kumimoji="1" lang="ja-JP" altLang="en-US" sz="1400" dirty="0"/>
              <a:t>から</a:t>
            </a:r>
            <a:r>
              <a:rPr kumimoji="1" lang="en-US" altLang="ja-JP" sz="1400" dirty="0"/>
              <a:t>15</a:t>
            </a:r>
            <a:r>
              <a:rPr kumimoji="1" lang="ja-JP" altLang="en-US" sz="1400" dirty="0"/>
              <a:t>分</a:t>
            </a:r>
          </a:p>
        </p:txBody>
      </p:sp>
      <p:sp>
        <p:nvSpPr>
          <p:cNvPr id="217" name="テキスト ボックス 216"/>
          <p:cNvSpPr txBox="1"/>
          <p:nvPr/>
        </p:nvSpPr>
        <p:spPr>
          <a:xfrm>
            <a:off x="1822190" y="9149099"/>
            <a:ext cx="2512767" cy="307777"/>
          </a:xfrm>
          <a:prstGeom prst="rect">
            <a:avLst/>
          </a:prstGeom>
          <a:noFill/>
        </p:spPr>
        <p:txBody>
          <a:bodyPr wrap="square" rtlCol="0">
            <a:spAutoFit/>
          </a:bodyPr>
          <a:lstStyle/>
          <a:p>
            <a:r>
              <a:rPr kumimoji="1" lang="ja-JP" altLang="en-US" sz="1400" dirty="0"/>
              <a:t>･新宿から約</a:t>
            </a:r>
            <a:r>
              <a:rPr kumimoji="1" lang="en-US" altLang="ja-JP" sz="1400" dirty="0"/>
              <a:t>1</a:t>
            </a:r>
            <a:r>
              <a:rPr kumimoji="1" lang="ja-JP" altLang="en-US" sz="1400" dirty="0"/>
              <a:t>時間</a:t>
            </a:r>
            <a:r>
              <a:rPr kumimoji="1" lang="en-US" altLang="ja-JP" sz="1400" dirty="0"/>
              <a:t>30</a:t>
            </a:r>
            <a:r>
              <a:rPr kumimoji="1" lang="ja-JP" altLang="en-US" sz="1400" dirty="0"/>
              <a:t>分</a:t>
            </a:r>
          </a:p>
        </p:txBody>
      </p:sp>
      <p:sp>
        <p:nvSpPr>
          <p:cNvPr id="219" name="テキスト ボックス 218"/>
          <p:cNvSpPr txBox="1"/>
          <p:nvPr/>
        </p:nvSpPr>
        <p:spPr>
          <a:xfrm>
            <a:off x="3756996" y="9146917"/>
            <a:ext cx="2185592" cy="307777"/>
          </a:xfrm>
          <a:prstGeom prst="rect">
            <a:avLst/>
          </a:prstGeom>
          <a:noFill/>
        </p:spPr>
        <p:txBody>
          <a:bodyPr wrap="square" rtlCol="0">
            <a:spAutoFit/>
          </a:bodyPr>
          <a:lstStyle/>
          <a:p>
            <a:r>
              <a:rPr kumimoji="1" lang="ja-JP" altLang="en-US" sz="1400" dirty="0"/>
              <a:t>･大阪から</a:t>
            </a:r>
            <a:r>
              <a:rPr kumimoji="1" lang="en-US" altLang="ja-JP" sz="1400" dirty="0"/>
              <a:t>5</a:t>
            </a:r>
            <a:r>
              <a:rPr kumimoji="1" lang="ja-JP" altLang="en-US" sz="1400" dirty="0"/>
              <a:t>時間</a:t>
            </a:r>
            <a:r>
              <a:rPr kumimoji="1" lang="en-US" altLang="ja-JP" sz="1400" dirty="0"/>
              <a:t>20</a:t>
            </a:r>
            <a:r>
              <a:rPr kumimoji="1" lang="ja-JP" altLang="en-US" sz="1400" dirty="0"/>
              <a:t>分</a:t>
            </a:r>
          </a:p>
        </p:txBody>
      </p:sp>
      <p:sp>
        <p:nvSpPr>
          <p:cNvPr id="220" name="角丸四角形 219"/>
          <p:cNvSpPr/>
          <p:nvPr/>
        </p:nvSpPr>
        <p:spPr>
          <a:xfrm>
            <a:off x="6208194" y="124374"/>
            <a:ext cx="4011092" cy="43441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テキスト ボックス 224"/>
          <p:cNvSpPr txBox="1"/>
          <p:nvPr/>
        </p:nvSpPr>
        <p:spPr>
          <a:xfrm>
            <a:off x="2464376" y="7840999"/>
            <a:ext cx="3014521" cy="646331"/>
          </a:xfrm>
          <a:prstGeom prst="rect">
            <a:avLst/>
          </a:prstGeom>
          <a:noFill/>
        </p:spPr>
        <p:txBody>
          <a:bodyPr wrap="square" rtlCol="0">
            <a:spAutoFit/>
          </a:bodyPr>
          <a:lstStyle/>
          <a:p>
            <a:r>
              <a:rPr kumimoji="1" lang="ja-JP" altLang="en-US" dirty="0"/>
              <a:t>誘致場所から中央自動車道</a:t>
            </a:r>
            <a:endParaRPr kumimoji="1" lang="en-US" altLang="ja-JP" dirty="0"/>
          </a:p>
          <a:p>
            <a:r>
              <a:rPr kumimoji="1" lang="ja-JP" altLang="en-US" dirty="0"/>
              <a:t>最寄りの</a:t>
            </a:r>
            <a:r>
              <a:rPr kumimoji="1" lang="en-US" altLang="ja-JP" dirty="0"/>
              <a:t>I.C</a:t>
            </a:r>
            <a:r>
              <a:rPr kumimoji="1" lang="ja-JP" altLang="en-US" dirty="0"/>
              <a:t>まで</a:t>
            </a:r>
            <a:r>
              <a:rPr kumimoji="1" lang="en-US" altLang="ja-JP" dirty="0">
                <a:solidFill>
                  <a:srgbClr val="FF0000"/>
                </a:solidFill>
              </a:rPr>
              <a:t>15</a:t>
            </a:r>
            <a:r>
              <a:rPr kumimoji="1" lang="ja-JP" altLang="en-US" dirty="0">
                <a:solidFill>
                  <a:srgbClr val="FF0000"/>
                </a:solidFill>
              </a:rPr>
              <a:t>分</a:t>
            </a:r>
            <a:r>
              <a:rPr kumimoji="1" lang="ja-JP" altLang="en-US" dirty="0"/>
              <a:t>以内！</a:t>
            </a:r>
          </a:p>
        </p:txBody>
      </p:sp>
      <p:sp>
        <p:nvSpPr>
          <p:cNvPr id="227" name="角丸四角形吹き出し 226"/>
          <p:cNvSpPr/>
          <p:nvPr/>
        </p:nvSpPr>
        <p:spPr>
          <a:xfrm>
            <a:off x="2356386" y="7784277"/>
            <a:ext cx="3112511" cy="759777"/>
          </a:xfrm>
          <a:prstGeom prst="wedgeRoundRectCallout">
            <a:avLst>
              <a:gd name="adj1" fmla="val -89266"/>
              <a:gd name="adj2" fmla="val -7359"/>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テキスト ボックス 227"/>
          <p:cNvSpPr txBox="1"/>
          <p:nvPr/>
        </p:nvSpPr>
        <p:spPr>
          <a:xfrm>
            <a:off x="157080" y="4594384"/>
            <a:ext cx="3533768" cy="338554"/>
          </a:xfrm>
          <a:prstGeom prst="rect">
            <a:avLst/>
          </a:prstGeom>
          <a:noFill/>
        </p:spPr>
        <p:txBody>
          <a:bodyPr wrap="square" rtlCol="0">
            <a:spAutoFit/>
          </a:bodyPr>
          <a:lstStyle/>
          <a:p>
            <a:r>
              <a:rPr kumimoji="1" lang="ja-JP" altLang="en-US" sz="1100" dirty="0"/>
              <a:t>〇</a:t>
            </a:r>
            <a:r>
              <a:rPr kumimoji="1" lang="ja-JP" altLang="en-US" sz="1600" dirty="0"/>
              <a:t>笛吹市独自の住みやすい施策･環境</a:t>
            </a:r>
          </a:p>
        </p:txBody>
      </p:sp>
      <p:sp>
        <p:nvSpPr>
          <p:cNvPr id="229" name="テキスト ボックス 228"/>
          <p:cNvSpPr txBox="1"/>
          <p:nvPr/>
        </p:nvSpPr>
        <p:spPr>
          <a:xfrm>
            <a:off x="142926" y="4894225"/>
            <a:ext cx="5653037" cy="369332"/>
          </a:xfrm>
          <a:prstGeom prst="rect">
            <a:avLst/>
          </a:prstGeom>
          <a:noFill/>
        </p:spPr>
        <p:txBody>
          <a:bodyPr wrap="square" rtlCol="0">
            <a:spAutoFit/>
          </a:bodyPr>
          <a:lstStyle/>
          <a:p>
            <a:r>
              <a:rPr kumimoji="1" lang="ja-JP" altLang="en-US" dirty="0"/>
              <a:t>･</a:t>
            </a:r>
            <a:r>
              <a:rPr kumimoji="1" lang="en-US" altLang="ja-JP" u="sng" dirty="0"/>
              <a:t>18</a:t>
            </a:r>
            <a:r>
              <a:rPr kumimoji="1" lang="ja-JP" altLang="en-US" u="sng" dirty="0"/>
              <a:t>歳まで医療費無料</a:t>
            </a:r>
            <a:r>
              <a:rPr kumimoji="1" lang="en-US" altLang="ja-JP" u="sng" dirty="0"/>
              <a:t>(</a:t>
            </a:r>
            <a:r>
              <a:rPr kumimoji="1" lang="ja-JP" altLang="en-US" sz="1400" dirty="0"/>
              <a:t>市内に</a:t>
            </a:r>
            <a:r>
              <a:rPr kumimoji="1" lang="en-US" altLang="ja-JP" sz="1400" dirty="0"/>
              <a:t>8</a:t>
            </a:r>
            <a:r>
              <a:rPr kumimoji="1" lang="ja-JP" altLang="en-US" sz="1400" dirty="0" err="1"/>
              <a:t>つの</a:t>
            </a:r>
            <a:r>
              <a:rPr kumimoji="1" lang="ja-JP" altLang="en-US" sz="1400" dirty="0"/>
              <a:t>病院、その他個人医院</a:t>
            </a:r>
            <a:r>
              <a:rPr kumimoji="1" lang="en-US" altLang="ja-JP" sz="1400" dirty="0"/>
              <a:t>32</a:t>
            </a:r>
            <a:r>
              <a:rPr kumimoji="1" lang="ja-JP" altLang="en-US" sz="1400" dirty="0"/>
              <a:t>院</a:t>
            </a:r>
            <a:r>
              <a:rPr kumimoji="1" lang="en-US" altLang="ja-JP" sz="1400" u="sng" dirty="0"/>
              <a:t>)</a:t>
            </a:r>
            <a:endParaRPr kumimoji="1" lang="ja-JP" altLang="en-US" sz="1400" u="sng" dirty="0"/>
          </a:p>
        </p:txBody>
      </p:sp>
      <p:sp>
        <p:nvSpPr>
          <p:cNvPr id="14" name="テキスト ボックス 13"/>
          <p:cNvSpPr txBox="1"/>
          <p:nvPr/>
        </p:nvSpPr>
        <p:spPr>
          <a:xfrm>
            <a:off x="143186" y="7362613"/>
            <a:ext cx="1256885" cy="307777"/>
          </a:xfrm>
          <a:prstGeom prst="rect">
            <a:avLst/>
          </a:prstGeom>
          <a:noFill/>
        </p:spPr>
        <p:txBody>
          <a:bodyPr wrap="square" rtlCol="0">
            <a:spAutoFit/>
          </a:bodyPr>
          <a:lstStyle/>
          <a:p>
            <a:r>
              <a:rPr lang="ja-JP" altLang="en-US" sz="1200" dirty="0"/>
              <a:t>〇</a:t>
            </a:r>
            <a:r>
              <a:rPr lang="ja-JP" altLang="en-US" sz="1400" dirty="0"/>
              <a:t>アクセス</a:t>
            </a:r>
          </a:p>
        </p:txBody>
      </p:sp>
      <p:sp>
        <p:nvSpPr>
          <p:cNvPr id="232" name="テキスト ボックス 231"/>
          <p:cNvSpPr txBox="1"/>
          <p:nvPr/>
        </p:nvSpPr>
        <p:spPr>
          <a:xfrm>
            <a:off x="136223" y="5279245"/>
            <a:ext cx="3257106" cy="369332"/>
          </a:xfrm>
          <a:prstGeom prst="rect">
            <a:avLst/>
          </a:prstGeom>
          <a:noFill/>
        </p:spPr>
        <p:txBody>
          <a:bodyPr wrap="square" rtlCol="0">
            <a:spAutoFit/>
          </a:bodyPr>
          <a:lstStyle/>
          <a:p>
            <a:r>
              <a:rPr kumimoji="1" lang="ja-JP" altLang="en-US" dirty="0"/>
              <a:t>･</a:t>
            </a:r>
            <a:r>
              <a:rPr kumimoji="1" lang="ja-JP" altLang="en-US" u="sng" dirty="0"/>
              <a:t>新築家屋購入費</a:t>
            </a:r>
            <a:r>
              <a:rPr kumimoji="1" lang="en-US" altLang="ja-JP" u="sng" dirty="0"/>
              <a:t>30</a:t>
            </a:r>
            <a:r>
              <a:rPr kumimoji="1" lang="ja-JP" altLang="en-US" u="sng" dirty="0"/>
              <a:t>万円補助</a:t>
            </a:r>
          </a:p>
        </p:txBody>
      </p:sp>
      <p:sp>
        <p:nvSpPr>
          <p:cNvPr id="233" name="テキスト ボックス 232"/>
          <p:cNvSpPr txBox="1"/>
          <p:nvPr/>
        </p:nvSpPr>
        <p:spPr>
          <a:xfrm>
            <a:off x="142926" y="5566921"/>
            <a:ext cx="5399323" cy="369332"/>
          </a:xfrm>
          <a:prstGeom prst="rect">
            <a:avLst/>
          </a:prstGeom>
          <a:noFill/>
        </p:spPr>
        <p:txBody>
          <a:bodyPr wrap="square" rtlCol="0">
            <a:spAutoFit/>
          </a:bodyPr>
          <a:lstStyle/>
          <a:p>
            <a:r>
              <a:rPr kumimoji="1" lang="ja-JP" altLang="en-US" dirty="0"/>
              <a:t>･</a:t>
            </a:r>
            <a:r>
              <a:rPr kumimoji="1" lang="ja-JP" altLang="en-US" u="sng" dirty="0"/>
              <a:t>中古家屋購入費</a:t>
            </a:r>
            <a:r>
              <a:rPr kumimoji="1" lang="en-US" altLang="ja-JP" u="sng" dirty="0"/>
              <a:t>25</a:t>
            </a:r>
            <a:r>
              <a:rPr kumimoji="1" lang="ja-JP" altLang="en-US" u="sng" dirty="0"/>
              <a:t>万円補助</a:t>
            </a:r>
          </a:p>
        </p:txBody>
      </p:sp>
      <p:sp>
        <p:nvSpPr>
          <p:cNvPr id="234" name="角丸四角形 233"/>
          <p:cNvSpPr/>
          <p:nvPr/>
        </p:nvSpPr>
        <p:spPr>
          <a:xfrm>
            <a:off x="0" y="4465375"/>
            <a:ext cx="5848351" cy="289505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右中かっこ 2"/>
          <p:cNvSpPr/>
          <p:nvPr/>
        </p:nvSpPr>
        <p:spPr>
          <a:xfrm>
            <a:off x="3129540" y="5302203"/>
            <a:ext cx="241715" cy="543289"/>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テキスト ボックス 3"/>
          <p:cNvSpPr txBox="1"/>
          <p:nvPr/>
        </p:nvSpPr>
        <p:spPr>
          <a:xfrm>
            <a:off x="3467697" y="5432813"/>
            <a:ext cx="1238829" cy="338554"/>
          </a:xfrm>
          <a:prstGeom prst="rect">
            <a:avLst/>
          </a:prstGeom>
          <a:noFill/>
        </p:spPr>
        <p:txBody>
          <a:bodyPr wrap="square" rtlCol="0">
            <a:spAutoFit/>
          </a:bodyPr>
          <a:lstStyle/>
          <a:p>
            <a:r>
              <a:rPr kumimoji="1" lang="ja-JP" altLang="en-US" sz="1600" dirty="0"/>
              <a:t>諸条件有</a:t>
            </a:r>
          </a:p>
        </p:txBody>
      </p:sp>
      <p:sp>
        <p:nvSpPr>
          <p:cNvPr id="2" name="テキスト ボックス 1"/>
          <p:cNvSpPr txBox="1"/>
          <p:nvPr/>
        </p:nvSpPr>
        <p:spPr>
          <a:xfrm>
            <a:off x="142926" y="5913910"/>
            <a:ext cx="6403381" cy="369332"/>
          </a:xfrm>
          <a:prstGeom prst="rect">
            <a:avLst/>
          </a:prstGeom>
          <a:noFill/>
        </p:spPr>
        <p:txBody>
          <a:bodyPr wrap="square" rtlCol="0">
            <a:spAutoFit/>
          </a:bodyPr>
          <a:lstStyle/>
          <a:p>
            <a:r>
              <a:rPr kumimoji="1" lang="ja-JP" altLang="en-US" dirty="0"/>
              <a:t>･</a:t>
            </a:r>
            <a:r>
              <a:rPr kumimoji="1" lang="ja-JP" altLang="en-US" u="sng" dirty="0"/>
              <a:t>リニア中央新幹線最寄り駅まで</a:t>
            </a:r>
            <a:r>
              <a:rPr kumimoji="1" lang="en-US" altLang="ja-JP" u="sng" dirty="0"/>
              <a:t>15</a:t>
            </a:r>
            <a:r>
              <a:rPr kumimoji="1" lang="ja-JP" altLang="en-US" u="sng" dirty="0"/>
              <a:t>分</a:t>
            </a:r>
            <a:r>
              <a:rPr kumimoji="1" lang="ja-JP" altLang="en-US" sz="1600" dirty="0"/>
              <a:t>（品川まで約</a:t>
            </a:r>
            <a:r>
              <a:rPr kumimoji="1" lang="en-US" altLang="ja-JP" sz="1600" dirty="0"/>
              <a:t>20</a:t>
            </a:r>
            <a:r>
              <a:rPr kumimoji="1" lang="ja-JP" altLang="en-US" sz="1600" dirty="0"/>
              <a:t>分）</a:t>
            </a:r>
          </a:p>
        </p:txBody>
      </p:sp>
      <p:sp>
        <p:nvSpPr>
          <p:cNvPr id="5" name="テキスト ボックス 4"/>
          <p:cNvSpPr txBox="1"/>
          <p:nvPr/>
        </p:nvSpPr>
        <p:spPr>
          <a:xfrm>
            <a:off x="136223" y="6257465"/>
            <a:ext cx="5800493" cy="369332"/>
          </a:xfrm>
          <a:prstGeom prst="rect">
            <a:avLst/>
          </a:prstGeom>
          <a:noFill/>
        </p:spPr>
        <p:txBody>
          <a:bodyPr wrap="square" rtlCol="0">
            <a:spAutoFit/>
          </a:bodyPr>
          <a:lstStyle/>
          <a:p>
            <a:r>
              <a:rPr kumimoji="1" lang="ja-JP" altLang="en-US" dirty="0"/>
              <a:t>･</a:t>
            </a:r>
            <a:r>
              <a:rPr kumimoji="1" lang="ja-JP" altLang="en-US" u="sng" dirty="0"/>
              <a:t>石和温泉駅から新宿駅まで</a:t>
            </a:r>
            <a:r>
              <a:rPr kumimoji="1" lang="en-US" altLang="ja-JP" u="sng" dirty="0"/>
              <a:t>1</a:t>
            </a:r>
            <a:r>
              <a:rPr kumimoji="1" lang="ja-JP" altLang="en-US" u="sng" dirty="0"/>
              <a:t>時間</a:t>
            </a:r>
            <a:r>
              <a:rPr kumimoji="1" lang="en-US" altLang="ja-JP" u="sng" dirty="0"/>
              <a:t>30</a:t>
            </a:r>
            <a:r>
              <a:rPr kumimoji="1" lang="ja-JP" altLang="en-US" u="sng" dirty="0"/>
              <a:t>分</a:t>
            </a:r>
            <a:r>
              <a:rPr kumimoji="1" lang="ja-JP" altLang="en-US" sz="1600" dirty="0"/>
              <a:t>（特急利用時）</a:t>
            </a:r>
          </a:p>
        </p:txBody>
      </p:sp>
      <p:sp>
        <p:nvSpPr>
          <p:cNvPr id="13" name="テキスト ボックス 12"/>
          <p:cNvSpPr txBox="1"/>
          <p:nvPr/>
        </p:nvSpPr>
        <p:spPr>
          <a:xfrm>
            <a:off x="136223" y="6606419"/>
            <a:ext cx="5659939" cy="369332"/>
          </a:xfrm>
          <a:prstGeom prst="rect">
            <a:avLst/>
          </a:prstGeom>
          <a:noFill/>
        </p:spPr>
        <p:txBody>
          <a:bodyPr wrap="square" rtlCol="0">
            <a:spAutoFit/>
          </a:bodyPr>
          <a:lstStyle/>
          <a:p>
            <a:r>
              <a:rPr kumimoji="1" lang="ja-JP" altLang="en-US" dirty="0"/>
              <a:t>･温泉入浴施設があり、福利厚生にも最適</a:t>
            </a:r>
          </a:p>
        </p:txBody>
      </p:sp>
      <p:sp>
        <p:nvSpPr>
          <p:cNvPr id="19" name="テキスト ボックス 18"/>
          <p:cNvSpPr txBox="1"/>
          <p:nvPr/>
        </p:nvSpPr>
        <p:spPr>
          <a:xfrm>
            <a:off x="142925" y="6933595"/>
            <a:ext cx="5705426" cy="369332"/>
          </a:xfrm>
          <a:prstGeom prst="rect">
            <a:avLst/>
          </a:prstGeom>
          <a:noFill/>
        </p:spPr>
        <p:txBody>
          <a:bodyPr wrap="square" rtlCol="0">
            <a:spAutoFit/>
          </a:bodyPr>
          <a:lstStyle/>
          <a:p>
            <a:r>
              <a:rPr kumimoji="1" lang="ja-JP" altLang="en-US" dirty="0"/>
              <a:t>･</a:t>
            </a:r>
            <a:r>
              <a:rPr kumimoji="1" lang="ja-JP" altLang="en-US" u="sng" dirty="0"/>
              <a:t>待機児童ゼロ</a:t>
            </a:r>
            <a:r>
              <a:rPr kumimoji="1" lang="en-US" altLang="ja-JP" dirty="0"/>
              <a:t>(</a:t>
            </a:r>
            <a:r>
              <a:rPr kumimoji="1" lang="ja-JP" altLang="en-US" sz="1400" dirty="0"/>
              <a:t>地域子育て支援センター</a:t>
            </a:r>
            <a:r>
              <a:rPr kumimoji="1" lang="en-US" altLang="ja-JP" sz="1400" dirty="0"/>
              <a:t>7</a:t>
            </a:r>
            <a:r>
              <a:rPr kumimoji="1" lang="ja-JP" altLang="en-US" sz="1400" dirty="0"/>
              <a:t>か所あり、利用は無料</a:t>
            </a:r>
            <a:r>
              <a:rPr kumimoji="1" lang="en-US" altLang="ja-JP" dirty="0"/>
              <a:t>)</a:t>
            </a:r>
            <a:endParaRPr kumimoji="1" lang="ja-JP" altLang="en-US" dirty="0"/>
          </a:p>
        </p:txBody>
      </p:sp>
      <p:sp>
        <p:nvSpPr>
          <p:cNvPr id="29" name="フリーフォーム: 図形 28">
            <a:extLst>
              <a:ext uri="{FF2B5EF4-FFF2-40B4-BE49-F238E27FC236}">
                <a16:creationId xmlns:a16="http://schemas.microsoft.com/office/drawing/2014/main" id="{02014950-DA15-4EFD-846C-C34F0D564570}"/>
              </a:ext>
            </a:extLst>
          </p:cNvPr>
          <p:cNvSpPr/>
          <p:nvPr/>
        </p:nvSpPr>
        <p:spPr>
          <a:xfrm>
            <a:off x="10830721" y="4173756"/>
            <a:ext cx="1535414" cy="537286"/>
          </a:xfrm>
          <a:custGeom>
            <a:avLst/>
            <a:gdLst>
              <a:gd name="connsiteX0" fmla="*/ 463137 w 1615044"/>
              <a:gd name="connsiteY0" fmla="*/ 0 h 665018"/>
              <a:gd name="connsiteX1" fmla="*/ 1377537 w 1615044"/>
              <a:gd name="connsiteY1" fmla="*/ 225631 h 665018"/>
              <a:gd name="connsiteX2" fmla="*/ 1615044 w 1615044"/>
              <a:gd name="connsiteY2" fmla="*/ 641267 h 665018"/>
              <a:gd name="connsiteX3" fmla="*/ 961901 w 1615044"/>
              <a:gd name="connsiteY3" fmla="*/ 308758 h 665018"/>
              <a:gd name="connsiteX4" fmla="*/ 617517 w 1615044"/>
              <a:gd name="connsiteY4" fmla="*/ 665018 h 665018"/>
              <a:gd name="connsiteX5" fmla="*/ 0 w 1615044"/>
              <a:gd name="connsiteY5" fmla="*/ 534389 h 665018"/>
              <a:gd name="connsiteX6" fmla="*/ 463137 w 1615044"/>
              <a:gd name="connsiteY6" fmla="*/ 0 h 66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044" h="665018">
                <a:moveTo>
                  <a:pt x="463137" y="0"/>
                </a:moveTo>
                <a:lnTo>
                  <a:pt x="1377537" y="225631"/>
                </a:lnTo>
                <a:lnTo>
                  <a:pt x="1615044" y="641267"/>
                </a:lnTo>
                <a:lnTo>
                  <a:pt x="961901" y="308758"/>
                </a:lnTo>
                <a:lnTo>
                  <a:pt x="617517" y="665018"/>
                </a:lnTo>
                <a:lnTo>
                  <a:pt x="0" y="534389"/>
                </a:lnTo>
                <a:lnTo>
                  <a:pt x="463137" y="0"/>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9DDFB82A-DD7C-4733-8D56-024B4DFE40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9370"/>
          <a:stretch/>
        </p:blipFill>
        <p:spPr>
          <a:xfrm>
            <a:off x="6208193" y="665253"/>
            <a:ext cx="6246152" cy="1778650"/>
          </a:xfrm>
          <a:prstGeom prst="rect">
            <a:avLst/>
          </a:prstGeom>
        </p:spPr>
      </p:pic>
      <p:sp>
        <p:nvSpPr>
          <p:cNvPr id="20" name="テキスト ボックス 19"/>
          <p:cNvSpPr txBox="1"/>
          <p:nvPr/>
        </p:nvSpPr>
        <p:spPr>
          <a:xfrm>
            <a:off x="10368153" y="701173"/>
            <a:ext cx="1887601" cy="276999"/>
          </a:xfrm>
          <a:prstGeom prst="rect">
            <a:avLst/>
          </a:prstGeom>
          <a:solidFill>
            <a:schemeClr val="bg1"/>
          </a:solidFill>
          <a:ln>
            <a:solidFill>
              <a:schemeClr val="accent1"/>
            </a:solidFill>
          </a:ln>
        </p:spPr>
        <p:txBody>
          <a:bodyPr wrap="square" rtlCol="0">
            <a:spAutoFit/>
          </a:bodyPr>
          <a:lstStyle/>
          <a:p>
            <a:r>
              <a:rPr kumimoji="1" lang="ja-JP" altLang="en-US" sz="1200" dirty="0"/>
              <a:t>境川町大坪</a:t>
            </a:r>
            <a:r>
              <a:rPr kumimoji="1" lang="en-US" altLang="ja-JP" sz="1200" dirty="0"/>
              <a:t>630</a:t>
            </a:r>
            <a:r>
              <a:rPr kumimoji="1" lang="ja-JP" altLang="en-US" sz="1200" dirty="0"/>
              <a:t>番地周辺</a:t>
            </a:r>
          </a:p>
        </p:txBody>
      </p:sp>
      <p:sp>
        <p:nvSpPr>
          <p:cNvPr id="36" name="フリーフォーム: 図形 35">
            <a:extLst>
              <a:ext uri="{FF2B5EF4-FFF2-40B4-BE49-F238E27FC236}">
                <a16:creationId xmlns:a16="http://schemas.microsoft.com/office/drawing/2014/main" id="{77B7DC62-073D-4618-AAB6-33E9EB599A36}"/>
              </a:ext>
            </a:extLst>
          </p:cNvPr>
          <p:cNvSpPr/>
          <p:nvPr/>
        </p:nvSpPr>
        <p:spPr>
          <a:xfrm>
            <a:off x="7101443" y="1508166"/>
            <a:ext cx="2600697" cy="771896"/>
          </a:xfrm>
          <a:custGeom>
            <a:avLst/>
            <a:gdLst>
              <a:gd name="connsiteX0" fmla="*/ 1092530 w 2648198"/>
              <a:gd name="connsiteY0" fmla="*/ 0 h 771896"/>
              <a:gd name="connsiteX1" fmla="*/ 2648198 w 2648198"/>
              <a:gd name="connsiteY1" fmla="*/ 71252 h 771896"/>
              <a:gd name="connsiteX2" fmla="*/ 2493818 w 2648198"/>
              <a:gd name="connsiteY2" fmla="*/ 771896 h 771896"/>
              <a:gd name="connsiteX3" fmla="*/ 1306286 w 2648198"/>
              <a:gd name="connsiteY3" fmla="*/ 641268 h 771896"/>
              <a:gd name="connsiteX4" fmla="*/ 1211283 w 2648198"/>
              <a:gd name="connsiteY4" fmla="*/ 641268 h 771896"/>
              <a:gd name="connsiteX5" fmla="*/ 0 w 2648198"/>
              <a:gd name="connsiteY5" fmla="*/ 534390 h 771896"/>
              <a:gd name="connsiteX6" fmla="*/ 510639 w 2648198"/>
              <a:gd name="connsiteY6" fmla="*/ 296883 h 771896"/>
              <a:gd name="connsiteX7" fmla="*/ 1092530 w 2648198"/>
              <a:gd name="connsiteY7" fmla="*/ 0 h 771896"/>
              <a:gd name="connsiteX0" fmla="*/ 1092530 w 2648198"/>
              <a:gd name="connsiteY0" fmla="*/ 0 h 771896"/>
              <a:gd name="connsiteX1" fmla="*/ 2648198 w 2648198"/>
              <a:gd name="connsiteY1" fmla="*/ 71252 h 771896"/>
              <a:gd name="connsiteX2" fmla="*/ 2493818 w 2648198"/>
              <a:gd name="connsiteY2" fmla="*/ 771896 h 771896"/>
              <a:gd name="connsiteX3" fmla="*/ 1306286 w 2648198"/>
              <a:gd name="connsiteY3" fmla="*/ 641268 h 771896"/>
              <a:gd name="connsiteX4" fmla="*/ 1211283 w 2648198"/>
              <a:gd name="connsiteY4" fmla="*/ 641268 h 771896"/>
              <a:gd name="connsiteX5" fmla="*/ 0 w 2648198"/>
              <a:gd name="connsiteY5" fmla="*/ 534390 h 771896"/>
              <a:gd name="connsiteX6" fmla="*/ 510639 w 2648198"/>
              <a:gd name="connsiteY6" fmla="*/ 296883 h 771896"/>
              <a:gd name="connsiteX7" fmla="*/ 1092530 w 2648198"/>
              <a:gd name="connsiteY7" fmla="*/ 0 h 771896"/>
              <a:gd name="connsiteX0" fmla="*/ 1092530 w 2648198"/>
              <a:gd name="connsiteY0" fmla="*/ 0 h 771896"/>
              <a:gd name="connsiteX1" fmla="*/ 2648198 w 2648198"/>
              <a:gd name="connsiteY1" fmla="*/ 71252 h 771896"/>
              <a:gd name="connsiteX2" fmla="*/ 2493818 w 2648198"/>
              <a:gd name="connsiteY2" fmla="*/ 771896 h 771896"/>
              <a:gd name="connsiteX3" fmla="*/ 1306286 w 2648198"/>
              <a:gd name="connsiteY3" fmla="*/ 641268 h 771896"/>
              <a:gd name="connsiteX4" fmla="*/ 1211283 w 2648198"/>
              <a:gd name="connsiteY4" fmla="*/ 641268 h 771896"/>
              <a:gd name="connsiteX5" fmla="*/ 0 w 2648198"/>
              <a:gd name="connsiteY5" fmla="*/ 534390 h 771896"/>
              <a:gd name="connsiteX6" fmla="*/ 510639 w 2648198"/>
              <a:gd name="connsiteY6" fmla="*/ 296883 h 771896"/>
              <a:gd name="connsiteX7" fmla="*/ 1092530 w 2648198"/>
              <a:gd name="connsiteY7" fmla="*/ 0 h 771896"/>
              <a:gd name="connsiteX0" fmla="*/ 1092530 w 2648198"/>
              <a:gd name="connsiteY0" fmla="*/ 0 h 771896"/>
              <a:gd name="connsiteX1" fmla="*/ 2648198 w 2648198"/>
              <a:gd name="connsiteY1" fmla="*/ 71252 h 771896"/>
              <a:gd name="connsiteX2" fmla="*/ 2493818 w 2648198"/>
              <a:gd name="connsiteY2" fmla="*/ 771896 h 771896"/>
              <a:gd name="connsiteX3" fmla="*/ 1306286 w 2648198"/>
              <a:gd name="connsiteY3" fmla="*/ 641268 h 771896"/>
              <a:gd name="connsiteX4" fmla="*/ 1211283 w 2648198"/>
              <a:gd name="connsiteY4" fmla="*/ 641268 h 771896"/>
              <a:gd name="connsiteX5" fmla="*/ 0 w 2648198"/>
              <a:gd name="connsiteY5" fmla="*/ 534390 h 771896"/>
              <a:gd name="connsiteX6" fmla="*/ 510639 w 2648198"/>
              <a:gd name="connsiteY6" fmla="*/ 296883 h 771896"/>
              <a:gd name="connsiteX7" fmla="*/ 1092530 w 2648198"/>
              <a:gd name="connsiteY7" fmla="*/ 0 h 771896"/>
              <a:gd name="connsiteX0" fmla="*/ 1092530 w 2493819"/>
              <a:gd name="connsiteY0" fmla="*/ 0 h 771896"/>
              <a:gd name="connsiteX1" fmla="*/ 2493819 w 2493819"/>
              <a:gd name="connsiteY1" fmla="*/ 415637 h 771896"/>
              <a:gd name="connsiteX2" fmla="*/ 2493818 w 2493819"/>
              <a:gd name="connsiteY2" fmla="*/ 771896 h 771896"/>
              <a:gd name="connsiteX3" fmla="*/ 1306286 w 2493819"/>
              <a:gd name="connsiteY3" fmla="*/ 641268 h 771896"/>
              <a:gd name="connsiteX4" fmla="*/ 1211283 w 2493819"/>
              <a:gd name="connsiteY4" fmla="*/ 641268 h 771896"/>
              <a:gd name="connsiteX5" fmla="*/ 0 w 2493819"/>
              <a:gd name="connsiteY5" fmla="*/ 534390 h 771896"/>
              <a:gd name="connsiteX6" fmla="*/ 510639 w 2493819"/>
              <a:gd name="connsiteY6" fmla="*/ 296883 h 771896"/>
              <a:gd name="connsiteX7" fmla="*/ 1092530 w 2493819"/>
              <a:gd name="connsiteY7" fmla="*/ 0 h 771896"/>
              <a:gd name="connsiteX0" fmla="*/ 1092530 w 2493819"/>
              <a:gd name="connsiteY0" fmla="*/ 0 h 771896"/>
              <a:gd name="connsiteX1" fmla="*/ 2493819 w 2493819"/>
              <a:gd name="connsiteY1" fmla="*/ 415637 h 771896"/>
              <a:gd name="connsiteX2" fmla="*/ 2493818 w 2493819"/>
              <a:gd name="connsiteY2" fmla="*/ 771896 h 771896"/>
              <a:gd name="connsiteX3" fmla="*/ 1306286 w 2493819"/>
              <a:gd name="connsiteY3" fmla="*/ 641268 h 771896"/>
              <a:gd name="connsiteX4" fmla="*/ 1211283 w 2493819"/>
              <a:gd name="connsiteY4" fmla="*/ 641268 h 771896"/>
              <a:gd name="connsiteX5" fmla="*/ 0 w 2493819"/>
              <a:gd name="connsiteY5" fmla="*/ 534390 h 771896"/>
              <a:gd name="connsiteX6" fmla="*/ 510639 w 2493819"/>
              <a:gd name="connsiteY6" fmla="*/ 296883 h 771896"/>
              <a:gd name="connsiteX7" fmla="*/ 1092530 w 2493819"/>
              <a:gd name="connsiteY7" fmla="*/ 0 h 771896"/>
              <a:gd name="connsiteX0" fmla="*/ 1092530 w 2600697"/>
              <a:gd name="connsiteY0" fmla="*/ 0 h 771896"/>
              <a:gd name="connsiteX1" fmla="*/ 2600697 w 2600697"/>
              <a:gd name="connsiteY1" fmla="*/ 403762 h 771896"/>
              <a:gd name="connsiteX2" fmla="*/ 2493818 w 2600697"/>
              <a:gd name="connsiteY2" fmla="*/ 771896 h 771896"/>
              <a:gd name="connsiteX3" fmla="*/ 1306286 w 2600697"/>
              <a:gd name="connsiteY3" fmla="*/ 641268 h 771896"/>
              <a:gd name="connsiteX4" fmla="*/ 1211283 w 2600697"/>
              <a:gd name="connsiteY4" fmla="*/ 641268 h 771896"/>
              <a:gd name="connsiteX5" fmla="*/ 0 w 2600697"/>
              <a:gd name="connsiteY5" fmla="*/ 534390 h 771896"/>
              <a:gd name="connsiteX6" fmla="*/ 510639 w 2600697"/>
              <a:gd name="connsiteY6" fmla="*/ 296883 h 771896"/>
              <a:gd name="connsiteX7" fmla="*/ 1092530 w 2600697"/>
              <a:gd name="connsiteY7" fmla="*/ 0 h 771896"/>
              <a:gd name="connsiteX0" fmla="*/ 1092530 w 2600697"/>
              <a:gd name="connsiteY0" fmla="*/ 0 h 771896"/>
              <a:gd name="connsiteX1" fmla="*/ 2600697 w 2600697"/>
              <a:gd name="connsiteY1" fmla="*/ 403762 h 771896"/>
              <a:gd name="connsiteX2" fmla="*/ 2493818 w 2600697"/>
              <a:gd name="connsiteY2" fmla="*/ 771896 h 771896"/>
              <a:gd name="connsiteX3" fmla="*/ 1306286 w 2600697"/>
              <a:gd name="connsiteY3" fmla="*/ 641268 h 771896"/>
              <a:gd name="connsiteX4" fmla="*/ 1211283 w 2600697"/>
              <a:gd name="connsiteY4" fmla="*/ 641268 h 771896"/>
              <a:gd name="connsiteX5" fmla="*/ 0 w 2600697"/>
              <a:gd name="connsiteY5" fmla="*/ 534390 h 771896"/>
              <a:gd name="connsiteX6" fmla="*/ 510639 w 2600697"/>
              <a:gd name="connsiteY6" fmla="*/ 296883 h 771896"/>
              <a:gd name="connsiteX7" fmla="*/ 1092530 w 2600697"/>
              <a:gd name="connsiteY7" fmla="*/ 0 h 771896"/>
              <a:gd name="connsiteX0" fmla="*/ 1092530 w 2600697"/>
              <a:gd name="connsiteY0" fmla="*/ 0 h 771896"/>
              <a:gd name="connsiteX1" fmla="*/ 1603170 w 2600697"/>
              <a:gd name="connsiteY1" fmla="*/ 308759 h 771896"/>
              <a:gd name="connsiteX2" fmla="*/ 2600697 w 2600697"/>
              <a:gd name="connsiteY2" fmla="*/ 403762 h 771896"/>
              <a:gd name="connsiteX3" fmla="*/ 2493818 w 2600697"/>
              <a:gd name="connsiteY3" fmla="*/ 771896 h 771896"/>
              <a:gd name="connsiteX4" fmla="*/ 1306286 w 2600697"/>
              <a:gd name="connsiteY4" fmla="*/ 641268 h 771896"/>
              <a:gd name="connsiteX5" fmla="*/ 1211283 w 2600697"/>
              <a:gd name="connsiteY5" fmla="*/ 641268 h 771896"/>
              <a:gd name="connsiteX6" fmla="*/ 0 w 2600697"/>
              <a:gd name="connsiteY6" fmla="*/ 534390 h 771896"/>
              <a:gd name="connsiteX7" fmla="*/ 510639 w 2600697"/>
              <a:gd name="connsiteY7" fmla="*/ 296883 h 771896"/>
              <a:gd name="connsiteX8" fmla="*/ 1092530 w 2600697"/>
              <a:gd name="connsiteY8" fmla="*/ 0 h 771896"/>
              <a:gd name="connsiteX0" fmla="*/ 1092530 w 2600697"/>
              <a:gd name="connsiteY0" fmla="*/ 0 h 771896"/>
              <a:gd name="connsiteX1" fmla="*/ 1603170 w 2600697"/>
              <a:gd name="connsiteY1" fmla="*/ 308759 h 771896"/>
              <a:gd name="connsiteX2" fmla="*/ 2600697 w 2600697"/>
              <a:gd name="connsiteY2" fmla="*/ 403762 h 771896"/>
              <a:gd name="connsiteX3" fmla="*/ 2493818 w 2600697"/>
              <a:gd name="connsiteY3" fmla="*/ 771896 h 771896"/>
              <a:gd name="connsiteX4" fmla="*/ 1306286 w 2600697"/>
              <a:gd name="connsiteY4" fmla="*/ 641268 h 771896"/>
              <a:gd name="connsiteX5" fmla="*/ 1211283 w 2600697"/>
              <a:gd name="connsiteY5" fmla="*/ 641268 h 771896"/>
              <a:gd name="connsiteX6" fmla="*/ 0 w 2600697"/>
              <a:gd name="connsiteY6" fmla="*/ 534390 h 771896"/>
              <a:gd name="connsiteX7" fmla="*/ 510639 w 2600697"/>
              <a:gd name="connsiteY7" fmla="*/ 296883 h 771896"/>
              <a:gd name="connsiteX8" fmla="*/ 1092530 w 2600697"/>
              <a:gd name="connsiteY8" fmla="*/ 0 h 771896"/>
              <a:gd name="connsiteX0" fmla="*/ 1092530 w 2600697"/>
              <a:gd name="connsiteY0" fmla="*/ 0 h 771896"/>
              <a:gd name="connsiteX1" fmla="*/ 1603170 w 2600697"/>
              <a:gd name="connsiteY1" fmla="*/ 308759 h 771896"/>
              <a:gd name="connsiteX2" fmla="*/ 2600697 w 2600697"/>
              <a:gd name="connsiteY2" fmla="*/ 403762 h 771896"/>
              <a:gd name="connsiteX3" fmla="*/ 2493818 w 2600697"/>
              <a:gd name="connsiteY3" fmla="*/ 771896 h 771896"/>
              <a:gd name="connsiteX4" fmla="*/ 1306286 w 2600697"/>
              <a:gd name="connsiteY4" fmla="*/ 641268 h 771896"/>
              <a:gd name="connsiteX5" fmla="*/ 1211283 w 2600697"/>
              <a:gd name="connsiteY5" fmla="*/ 641268 h 771896"/>
              <a:gd name="connsiteX6" fmla="*/ 0 w 2600697"/>
              <a:gd name="connsiteY6" fmla="*/ 534390 h 771896"/>
              <a:gd name="connsiteX7" fmla="*/ 510639 w 2600697"/>
              <a:gd name="connsiteY7" fmla="*/ 296883 h 771896"/>
              <a:gd name="connsiteX8" fmla="*/ 1092530 w 2600697"/>
              <a:gd name="connsiteY8" fmla="*/ 0 h 771896"/>
              <a:gd name="connsiteX0" fmla="*/ 1092530 w 2600697"/>
              <a:gd name="connsiteY0" fmla="*/ 0 h 771896"/>
              <a:gd name="connsiteX1" fmla="*/ 1769425 w 2600697"/>
              <a:gd name="connsiteY1" fmla="*/ 11876 h 771896"/>
              <a:gd name="connsiteX2" fmla="*/ 2600697 w 2600697"/>
              <a:gd name="connsiteY2" fmla="*/ 403762 h 771896"/>
              <a:gd name="connsiteX3" fmla="*/ 2493818 w 2600697"/>
              <a:gd name="connsiteY3" fmla="*/ 771896 h 771896"/>
              <a:gd name="connsiteX4" fmla="*/ 1306286 w 2600697"/>
              <a:gd name="connsiteY4" fmla="*/ 641268 h 771896"/>
              <a:gd name="connsiteX5" fmla="*/ 1211283 w 2600697"/>
              <a:gd name="connsiteY5" fmla="*/ 641268 h 771896"/>
              <a:gd name="connsiteX6" fmla="*/ 0 w 2600697"/>
              <a:gd name="connsiteY6" fmla="*/ 534390 h 771896"/>
              <a:gd name="connsiteX7" fmla="*/ 510639 w 2600697"/>
              <a:gd name="connsiteY7" fmla="*/ 296883 h 771896"/>
              <a:gd name="connsiteX8" fmla="*/ 1092530 w 2600697"/>
              <a:gd name="connsiteY8" fmla="*/ 0 h 771896"/>
              <a:gd name="connsiteX0" fmla="*/ 1092530 w 2600697"/>
              <a:gd name="connsiteY0" fmla="*/ 0 h 771896"/>
              <a:gd name="connsiteX1" fmla="*/ 1769425 w 2600697"/>
              <a:gd name="connsiteY1" fmla="*/ 11876 h 771896"/>
              <a:gd name="connsiteX2" fmla="*/ 2600697 w 2600697"/>
              <a:gd name="connsiteY2" fmla="*/ 403762 h 771896"/>
              <a:gd name="connsiteX3" fmla="*/ 2493818 w 2600697"/>
              <a:gd name="connsiteY3" fmla="*/ 771896 h 771896"/>
              <a:gd name="connsiteX4" fmla="*/ 1306286 w 2600697"/>
              <a:gd name="connsiteY4" fmla="*/ 641268 h 771896"/>
              <a:gd name="connsiteX5" fmla="*/ 1211283 w 2600697"/>
              <a:gd name="connsiteY5" fmla="*/ 641268 h 771896"/>
              <a:gd name="connsiteX6" fmla="*/ 0 w 2600697"/>
              <a:gd name="connsiteY6" fmla="*/ 534390 h 771896"/>
              <a:gd name="connsiteX7" fmla="*/ 510639 w 2600697"/>
              <a:gd name="connsiteY7" fmla="*/ 296883 h 771896"/>
              <a:gd name="connsiteX8" fmla="*/ 1092530 w 2600697"/>
              <a:gd name="connsiteY8" fmla="*/ 0 h 771896"/>
              <a:gd name="connsiteX0" fmla="*/ 1092530 w 2600697"/>
              <a:gd name="connsiteY0" fmla="*/ 0 h 771896"/>
              <a:gd name="connsiteX1" fmla="*/ 1769425 w 2600697"/>
              <a:gd name="connsiteY1" fmla="*/ 11876 h 771896"/>
              <a:gd name="connsiteX2" fmla="*/ 2600697 w 2600697"/>
              <a:gd name="connsiteY2" fmla="*/ 403762 h 771896"/>
              <a:gd name="connsiteX3" fmla="*/ 2493818 w 2600697"/>
              <a:gd name="connsiteY3" fmla="*/ 771896 h 771896"/>
              <a:gd name="connsiteX4" fmla="*/ 1306286 w 2600697"/>
              <a:gd name="connsiteY4" fmla="*/ 641268 h 771896"/>
              <a:gd name="connsiteX5" fmla="*/ 1211283 w 2600697"/>
              <a:gd name="connsiteY5" fmla="*/ 641268 h 771896"/>
              <a:gd name="connsiteX6" fmla="*/ 0 w 2600697"/>
              <a:gd name="connsiteY6" fmla="*/ 534390 h 771896"/>
              <a:gd name="connsiteX7" fmla="*/ 510639 w 2600697"/>
              <a:gd name="connsiteY7" fmla="*/ 296883 h 771896"/>
              <a:gd name="connsiteX8" fmla="*/ 1092530 w 2600697"/>
              <a:gd name="connsiteY8" fmla="*/ 0 h 771896"/>
              <a:gd name="connsiteX0" fmla="*/ 1092530 w 2600697"/>
              <a:gd name="connsiteY0" fmla="*/ 0 h 771896"/>
              <a:gd name="connsiteX1" fmla="*/ 1769425 w 2600697"/>
              <a:gd name="connsiteY1" fmla="*/ 11876 h 771896"/>
              <a:gd name="connsiteX2" fmla="*/ 2113809 w 2600697"/>
              <a:gd name="connsiteY2" fmla="*/ 190005 h 771896"/>
              <a:gd name="connsiteX3" fmla="*/ 2600697 w 2600697"/>
              <a:gd name="connsiteY3" fmla="*/ 403762 h 771896"/>
              <a:gd name="connsiteX4" fmla="*/ 2493818 w 2600697"/>
              <a:gd name="connsiteY4" fmla="*/ 771896 h 771896"/>
              <a:gd name="connsiteX5" fmla="*/ 1306286 w 2600697"/>
              <a:gd name="connsiteY5" fmla="*/ 641268 h 771896"/>
              <a:gd name="connsiteX6" fmla="*/ 1211283 w 2600697"/>
              <a:gd name="connsiteY6" fmla="*/ 641268 h 771896"/>
              <a:gd name="connsiteX7" fmla="*/ 0 w 2600697"/>
              <a:gd name="connsiteY7" fmla="*/ 534390 h 771896"/>
              <a:gd name="connsiteX8" fmla="*/ 510639 w 2600697"/>
              <a:gd name="connsiteY8" fmla="*/ 296883 h 771896"/>
              <a:gd name="connsiteX9" fmla="*/ 1092530 w 2600697"/>
              <a:gd name="connsiteY9" fmla="*/ 0 h 771896"/>
              <a:gd name="connsiteX0" fmla="*/ 1092530 w 2600697"/>
              <a:gd name="connsiteY0" fmla="*/ 0 h 771896"/>
              <a:gd name="connsiteX1" fmla="*/ 1769425 w 2600697"/>
              <a:gd name="connsiteY1" fmla="*/ 11876 h 771896"/>
              <a:gd name="connsiteX2" fmla="*/ 1543793 w 2600697"/>
              <a:gd name="connsiteY2" fmla="*/ 332509 h 771896"/>
              <a:gd name="connsiteX3" fmla="*/ 2600697 w 2600697"/>
              <a:gd name="connsiteY3" fmla="*/ 403762 h 771896"/>
              <a:gd name="connsiteX4" fmla="*/ 2493818 w 2600697"/>
              <a:gd name="connsiteY4" fmla="*/ 771896 h 771896"/>
              <a:gd name="connsiteX5" fmla="*/ 1306286 w 2600697"/>
              <a:gd name="connsiteY5" fmla="*/ 641268 h 771896"/>
              <a:gd name="connsiteX6" fmla="*/ 1211283 w 2600697"/>
              <a:gd name="connsiteY6" fmla="*/ 641268 h 771896"/>
              <a:gd name="connsiteX7" fmla="*/ 0 w 2600697"/>
              <a:gd name="connsiteY7" fmla="*/ 534390 h 771896"/>
              <a:gd name="connsiteX8" fmla="*/ 510639 w 2600697"/>
              <a:gd name="connsiteY8" fmla="*/ 296883 h 771896"/>
              <a:gd name="connsiteX9" fmla="*/ 1092530 w 2600697"/>
              <a:gd name="connsiteY9" fmla="*/ 0 h 77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0697" h="771896">
                <a:moveTo>
                  <a:pt x="1092530" y="0"/>
                </a:moveTo>
                <a:lnTo>
                  <a:pt x="1769425" y="11876"/>
                </a:lnTo>
                <a:lnTo>
                  <a:pt x="1543793" y="332509"/>
                </a:lnTo>
                <a:lnTo>
                  <a:pt x="2600697" y="403762"/>
                </a:lnTo>
                <a:cubicBezTo>
                  <a:pt x="2600697" y="522515"/>
                  <a:pt x="2493818" y="653143"/>
                  <a:pt x="2493818" y="771896"/>
                </a:cubicBezTo>
                <a:lnTo>
                  <a:pt x="1306286" y="641268"/>
                </a:lnTo>
                <a:lnTo>
                  <a:pt x="1211283" y="641268"/>
                </a:lnTo>
                <a:lnTo>
                  <a:pt x="0" y="534390"/>
                </a:lnTo>
                <a:lnTo>
                  <a:pt x="510639" y="296883"/>
                </a:lnTo>
                <a:lnTo>
                  <a:pt x="1092530" y="0"/>
                </a:lnTo>
                <a:close/>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57577F96-3081-458D-81A6-57E944536448}"/>
              </a:ext>
            </a:extLst>
          </p:cNvPr>
          <p:cNvSpPr txBox="1"/>
          <p:nvPr/>
        </p:nvSpPr>
        <p:spPr>
          <a:xfrm>
            <a:off x="8002462" y="1728733"/>
            <a:ext cx="390403" cy="307777"/>
          </a:xfrm>
          <a:prstGeom prst="rect">
            <a:avLst/>
          </a:prstGeom>
          <a:solidFill>
            <a:srgbClr val="00B050"/>
          </a:solidFill>
        </p:spPr>
        <p:txBody>
          <a:bodyPr wrap="square" rtlCol="0">
            <a:spAutoFit/>
          </a:bodyPr>
          <a:lstStyle/>
          <a:p>
            <a:r>
              <a:rPr kumimoji="1" lang="ja-JP" altLang="en-US" sz="1400" dirty="0">
                <a:solidFill>
                  <a:schemeClr val="bg1"/>
                </a:solidFill>
              </a:rPr>
              <a:t>①</a:t>
            </a:r>
          </a:p>
        </p:txBody>
      </p:sp>
      <p:sp>
        <p:nvSpPr>
          <p:cNvPr id="79" name="テキスト ボックス 78">
            <a:extLst>
              <a:ext uri="{FF2B5EF4-FFF2-40B4-BE49-F238E27FC236}">
                <a16:creationId xmlns:a16="http://schemas.microsoft.com/office/drawing/2014/main" id="{DB424CE6-50BB-442F-9B68-B3108DC175AC}"/>
              </a:ext>
            </a:extLst>
          </p:cNvPr>
          <p:cNvSpPr txBox="1"/>
          <p:nvPr/>
        </p:nvSpPr>
        <p:spPr>
          <a:xfrm>
            <a:off x="11182489" y="4290704"/>
            <a:ext cx="386214" cy="307777"/>
          </a:xfrm>
          <a:prstGeom prst="rect">
            <a:avLst/>
          </a:prstGeom>
          <a:solidFill>
            <a:srgbClr val="FF0000"/>
          </a:solidFill>
        </p:spPr>
        <p:txBody>
          <a:bodyPr wrap="square" rtlCol="0">
            <a:spAutoFit/>
          </a:bodyPr>
          <a:lstStyle/>
          <a:p>
            <a:r>
              <a:rPr kumimoji="1" lang="ja-JP" altLang="en-US" sz="1400" dirty="0">
                <a:solidFill>
                  <a:schemeClr val="bg1"/>
                </a:solidFill>
              </a:rPr>
              <a:t>②</a:t>
            </a:r>
          </a:p>
        </p:txBody>
      </p:sp>
      <p:sp>
        <p:nvSpPr>
          <p:cNvPr id="38" name="テキスト ボックス 37">
            <a:extLst>
              <a:ext uri="{FF2B5EF4-FFF2-40B4-BE49-F238E27FC236}">
                <a16:creationId xmlns:a16="http://schemas.microsoft.com/office/drawing/2014/main" id="{965C4D96-6FEC-4DF1-BC78-9662B5C1CFDB}"/>
              </a:ext>
            </a:extLst>
          </p:cNvPr>
          <p:cNvSpPr txBox="1"/>
          <p:nvPr/>
        </p:nvSpPr>
        <p:spPr>
          <a:xfrm>
            <a:off x="10412263" y="1640768"/>
            <a:ext cx="770226" cy="369332"/>
          </a:xfrm>
          <a:prstGeom prst="rect">
            <a:avLst/>
          </a:prstGeom>
          <a:solidFill>
            <a:schemeClr val="bg1"/>
          </a:solidFill>
        </p:spPr>
        <p:txBody>
          <a:bodyPr wrap="square" rtlCol="0">
            <a:spAutoFit/>
          </a:bodyPr>
          <a:lstStyle/>
          <a:p>
            <a:r>
              <a:rPr kumimoji="1" lang="ja-JP" altLang="en-US" sz="900" dirty="0"/>
              <a:t>山梨通運㈱</a:t>
            </a:r>
            <a:endParaRPr kumimoji="1" lang="en-US" altLang="ja-JP" sz="900" dirty="0"/>
          </a:p>
          <a:p>
            <a:r>
              <a:rPr kumimoji="1" lang="ja-JP" altLang="en-US" sz="900" dirty="0"/>
              <a:t>境川倉庫</a:t>
            </a:r>
          </a:p>
        </p:txBody>
      </p:sp>
      <p:sp>
        <p:nvSpPr>
          <p:cNvPr id="82" name="テキスト ボックス 81">
            <a:extLst>
              <a:ext uri="{FF2B5EF4-FFF2-40B4-BE49-F238E27FC236}">
                <a16:creationId xmlns:a16="http://schemas.microsoft.com/office/drawing/2014/main" id="{24B10399-AA3F-424C-BD21-3C3FFC802D7F}"/>
              </a:ext>
            </a:extLst>
          </p:cNvPr>
          <p:cNvSpPr txBox="1"/>
          <p:nvPr/>
        </p:nvSpPr>
        <p:spPr>
          <a:xfrm>
            <a:off x="6495054" y="3809621"/>
            <a:ext cx="772467" cy="369332"/>
          </a:xfrm>
          <a:prstGeom prst="rect">
            <a:avLst/>
          </a:prstGeom>
          <a:solidFill>
            <a:schemeClr val="bg1"/>
          </a:solidFill>
        </p:spPr>
        <p:txBody>
          <a:bodyPr wrap="square" rtlCol="0">
            <a:spAutoFit/>
          </a:bodyPr>
          <a:lstStyle/>
          <a:p>
            <a:r>
              <a:rPr kumimoji="1" lang="ja-JP" altLang="en-US" sz="900" dirty="0"/>
              <a:t>山梨通運㈱</a:t>
            </a:r>
            <a:endParaRPr kumimoji="1" lang="en-US" altLang="ja-JP" sz="900" dirty="0"/>
          </a:p>
          <a:p>
            <a:r>
              <a:rPr kumimoji="1" lang="ja-JP" altLang="en-US" sz="900" dirty="0"/>
              <a:t>境川倉庫</a:t>
            </a:r>
          </a:p>
        </p:txBody>
      </p:sp>
      <p:sp>
        <p:nvSpPr>
          <p:cNvPr id="83" name="テキスト ボックス 82">
            <a:extLst>
              <a:ext uri="{FF2B5EF4-FFF2-40B4-BE49-F238E27FC236}">
                <a16:creationId xmlns:a16="http://schemas.microsoft.com/office/drawing/2014/main" id="{1A928F89-B7A8-485D-96F3-1EABA1B08FEF}"/>
              </a:ext>
            </a:extLst>
          </p:cNvPr>
          <p:cNvSpPr txBox="1"/>
          <p:nvPr/>
        </p:nvSpPr>
        <p:spPr>
          <a:xfrm>
            <a:off x="9256779" y="2622591"/>
            <a:ext cx="738626" cy="230832"/>
          </a:xfrm>
          <a:prstGeom prst="rect">
            <a:avLst/>
          </a:prstGeom>
          <a:solidFill>
            <a:schemeClr val="bg1"/>
          </a:solidFill>
        </p:spPr>
        <p:txBody>
          <a:bodyPr wrap="square" rtlCol="0">
            <a:spAutoFit/>
          </a:bodyPr>
          <a:lstStyle/>
          <a:p>
            <a:r>
              <a:rPr kumimoji="1" lang="ja-JP" altLang="en-US" sz="900" dirty="0"/>
              <a:t>潤工社㈱</a:t>
            </a:r>
          </a:p>
        </p:txBody>
      </p:sp>
      <p:sp>
        <p:nvSpPr>
          <p:cNvPr id="84" name="テキスト ボックス 83">
            <a:extLst>
              <a:ext uri="{FF2B5EF4-FFF2-40B4-BE49-F238E27FC236}">
                <a16:creationId xmlns:a16="http://schemas.microsoft.com/office/drawing/2014/main" id="{5B768EB7-AC59-4478-9B5F-E978319BEA04}"/>
              </a:ext>
            </a:extLst>
          </p:cNvPr>
          <p:cNvSpPr txBox="1"/>
          <p:nvPr/>
        </p:nvSpPr>
        <p:spPr>
          <a:xfrm>
            <a:off x="11182489" y="3655875"/>
            <a:ext cx="1073265" cy="230832"/>
          </a:xfrm>
          <a:prstGeom prst="rect">
            <a:avLst/>
          </a:prstGeom>
          <a:solidFill>
            <a:schemeClr val="bg1"/>
          </a:solidFill>
        </p:spPr>
        <p:txBody>
          <a:bodyPr wrap="square" rtlCol="0">
            <a:spAutoFit/>
          </a:bodyPr>
          <a:lstStyle/>
          <a:p>
            <a:r>
              <a:rPr kumimoji="1" lang="ja-JP" altLang="en-US" sz="900" dirty="0"/>
              <a:t>㈱葵精螺製作所</a:t>
            </a:r>
          </a:p>
        </p:txBody>
      </p:sp>
      <p:sp>
        <p:nvSpPr>
          <p:cNvPr id="85" name="テキスト ボックス 84">
            <a:extLst>
              <a:ext uri="{FF2B5EF4-FFF2-40B4-BE49-F238E27FC236}">
                <a16:creationId xmlns:a16="http://schemas.microsoft.com/office/drawing/2014/main" id="{87BE066E-71DF-41FA-BF5E-9F8064B8CCAF}"/>
              </a:ext>
            </a:extLst>
          </p:cNvPr>
          <p:cNvSpPr txBox="1"/>
          <p:nvPr/>
        </p:nvSpPr>
        <p:spPr>
          <a:xfrm>
            <a:off x="8133740" y="2877498"/>
            <a:ext cx="796115" cy="230832"/>
          </a:xfrm>
          <a:prstGeom prst="rect">
            <a:avLst/>
          </a:prstGeom>
          <a:solidFill>
            <a:schemeClr val="bg1"/>
          </a:solidFill>
        </p:spPr>
        <p:txBody>
          <a:bodyPr wrap="square" rtlCol="0">
            <a:spAutoFit/>
          </a:bodyPr>
          <a:lstStyle/>
          <a:p>
            <a:r>
              <a:rPr kumimoji="1" lang="ja-JP" altLang="en-US" sz="900" dirty="0"/>
              <a:t>飯田鉄工㈱</a:t>
            </a:r>
          </a:p>
        </p:txBody>
      </p:sp>
      <p:sp>
        <p:nvSpPr>
          <p:cNvPr id="87" name="テキスト ボックス 86">
            <a:extLst>
              <a:ext uri="{FF2B5EF4-FFF2-40B4-BE49-F238E27FC236}">
                <a16:creationId xmlns:a16="http://schemas.microsoft.com/office/drawing/2014/main" id="{1C1A41D9-82A1-43B2-8E8B-06AC2BCA430C}"/>
              </a:ext>
            </a:extLst>
          </p:cNvPr>
          <p:cNvSpPr txBox="1"/>
          <p:nvPr/>
        </p:nvSpPr>
        <p:spPr>
          <a:xfrm>
            <a:off x="6305989" y="2889883"/>
            <a:ext cx="1519344" cy="230832"/>
          </a:xfrm>
          <a:prstGeom prst="rect">
            <a:avLst/>
          </a:prstGeom>
          <a:solidFill>
            <a:schemeClr val="bg1"/>
          </a:solidFill>
        </p:spPr>
        <p:txBody>
          <a:bodyPr wrap="square" rtlCol="0">
            <a:spAutoFit/>
          </a:bodyPr>
          <a:lstStyle/>
          <a:p>
            <a:r>
              <a:rPr kumimoji="1" lang="ja-JP" altLang="en-US" sz="900" dirty="0"/>
              <a:t>シチズン電子タイメル㈱</a:t>
            </a:r>
          </a:p>
        </p:txBody>
      </p:sp>
      <p:sp>
        <p:nvSpPr>
          <p:cNvPr id="88" name="テキスト ボックス 87">
            <a:extLst>
              <a:ext uri="{FF2B5EF4-FFF2-40B4-BE49-F238E27FC236}">
                <a16:creationId xmlns:a16="http://schemas.microsoft.com/office/drawing/2014/main" id="{778922A5-B51B-4B8E-A82A-6278E9D7C94B}"/>
              </a:ext>
            </a:extLst>
          </p:cNvPr>
          <p:cNvSpPr txBox="1"/>
          <p:nvPr/>
        </p:nvSpPr>
        <p:spPr>
          <a:xfrm>
            <a:off x="10972800" y="1072620"/>
            <a:ext cx="1452287" cy="230832"/>
          </a:xfrm>
          <a:prstGeom prst="rect">
            <a:avLst/>
          </a:prstGeom>
          <a:solidFill>
            <a:schemeClr val="bg1"/>
          </a:solidFill>
        </p:spPr>
        <p:txBody>
          <a:bodyPr wrap="square" rtlCol="0">
            <a:spAutoFit/>
          </a:bodyPr>
          <a:lstStyle/>
          <a:p>
            <a:r>
              <a:rPr kumimoji="1" lang="ja-JP" altLang="en-US" sz="900" dirty="0"/>
              <a:t>シチズン電子タイメル㈱</a:t>
            </a:r>
          </a:p>
        </p:txBody>
      </p:sp>
      <p:sp>
        <p:nvSpPr>
          <p:cNvPr id="89" name="テキスト ボックス 88">
            <a:extLst>
              <a:ext uri="{FF2B5EF4-FFF2-40B4-BE49-F238E27FC236}">
                <a16:creationId xmlns:a16="http://schemas.microsoft.com/office/drawing/2014/main" id="{39600563-1C65-4482-805A-1CEF5D9B5A4E}"/>
              </a:ext>
            </a:extLst>
          </p:cNvPr>
          <p:cNvSpPr txBox="1"/>
          <p:nvPr/>
        </p:nvSpPr>
        <p:spPr>
          <a:xfrm>
            <a:off x="8574683" y="3550664"/>
            <a:ext cx="887031" cy="230832"/>
          </a:xfrm>
          <a:prstGeom prst="rect">
            <a:avLst/>
          </a:prstGeom>
          <a:solidFill>
            <a:schemeClr val="bg1"/>
          </a:solidFill>
        </p:spPr>
        <p:txBody>
          <a:bodyPr wrap="square" rtlCol="0">
            <a:spAutoFit/>
          </a:bodyPr>
          <a:lstStyle/>
          <a:p>
            <a:r>
              <a:rPr kumimoji="1" lang="ja-JP" altLang="en-US" sz="900" dirty="0"/>
              <a:t>安藤紙業㈱</a:t>
            </a:r>
          </a:p>
        </p:txBody>
      </p:sp>
      <p:sp>
        <p:nvSpPr>
          <p:cNvPr id="90" name="テキスト ボックス 89">
            <a:extLst>
              <a:ext uri="{FF2B5EF4-FFF2-40B4-BE49-F238E27FC236}">
                <a16:creationId xmlns:a16="http://schemas.microsoft.com/office/drawing/2014/main" id="{7EA075CC-E317-4ED1-B32C-822D6B68505F}"/>
              </a:ext>
            </a:extLst>
          </p:cNvPr>
          <p:cNvSpPr txBox="1"/>
          <p:nvPr/>
        </p:nvSpPr>
        <p:spPr>
          <a:xfrm>
            <a:off x="10231910" y="3187055"/>
            <a:ext cx="1168402" cy="230832"/>
          </a:xfrm>
          <a:prstGeom prst="rect">
            <a:avLst/>
          </a:prstGeom>
          <a:solidFill>
            <a:schemeClr val="bg1"/>
          </a:solidFill>
        </p:spPr>
        <p:txBody>
          <a:bodyPr wrap="square" rtlCol="0">
            <a:spAutoFit/>
          </a:bodyPr>
          <a:lstStyle/>
          <a:p>
            <a:r>
              <a:rPr kumimoji="1" lang="en-US" altLang="ja-JP" sz="900" dirty="0"/>
              <a:t>KFK</a:t>
            </a:r>
            <a:r>
              <a:rPr kumimoji="1" lang="ja-JP" altLang="en-US" sz="900" dirty="0"/>
              <a:t>ファクトリー㈱</a:t>
            </a:r>
          </a:p>
        </p:txBody>
      </p:sp>
      <p:sp>
        <p:nvSpPr>
          <p:cNvPr id="91" name="テキスト ボックス 90">
            <a:extLst>
              <a:ext uri="{FF2B5EF4-FFF2-40B4-BE49-F238E27FC236}">
                <a16:creationId xmlns:a16="http://schemas.microsoft.com/office/drawing/2014/main" id="{8EB49307-51FE-43B6-A61D-CFCFC26E6C6D}"/>
              </a:ext>
            </a:extLst>
          </p:cNvPr>
          <p:cNvSpPr txBox="1"/>
          <p:nvPr/>
        </p:nvSpPr>
        <p:spPr>
          <a:xfrm>
            <a:off x="9256779" y="3229494"/>
            <a:ext cx="887031" cy="230832"/>
          </a:xfrm>
          <a:prstGeom prst="rect">
            <a:avLst/>
          </a:prstGeom>
          <a:solidFill>
            <a:schemeClr val="bg1"/>
          </a:solidFill>
        </p:spPr>
        <p:txBody>
          <a:bodyPr wrap="square" rtlCol="0">
            <a:spAutoFit/>
          </a:bodyPr>
          <a:lstStyle/>
          <a:p>
            <a:r>
              <a:rPr kumimoji="1" lang="ja-JP" altLang="en-US" sz="900" dirty="0"/>
              <a:t>フローレン㈱</a:t>
            </a:r>
          </a:p>
        </p:txBody>
      </p:sp>
      <p:sp>
        <p:nvSpPr>
          <p:cNvPr id="92" name="テキスト ボックス 91">
            <a:extLst>
              <a:ext uri="{FF2B5EF4-FFF2-40B4-BE49-F238E27FC236}">
                <a16:creationId xmlns:a16="http://schemas.microsoft.com/office/drawing/2014/main" id="{120FC198-59BB-4E7C-A7AF-51C149FE7F8D}"/>
              </a:ext>
            </a:extLst>
          </p:cNvPr>
          <p:cNvSpPr txBox="1"/>
          <p:nvPr/>
        </p:nvSpPr>
        <p:spPr>
          <a:xfrm>
            <a:off x="7351141" y="3408279"/>
            <a:ext cx="1221973" cy="230832"/>
          </a:xfrm>
          <a:prstGeom prst="rect">
            <a:avLst/>
          </a:prstGeom>
          <a:solidFill>
            <a:schemeClr val="bg1"/>
          </a:solidFill>
        </p:spPr>
        <p:txBody>
          <a:bodyPr wrap="square" rtlCol="0">
            <a:spAutoFit/>
          </a:bodyPr>
          <a:lstStyle/>
          <a:p>
            <a:r>
              <a:rPr kumimoji="1" lang="ja-JP" altLang="en-US" sz="900" dirty="0"/>
              <a:t>日本カービルト㈱</a:t>
            </a:r>
          </a:p>
        </p:txBody>
      </p:sp>
      <p:sp>
        <p:nvSpPr>
          <p:cNvPr id="95" name="テキスト ボックス 94">
            <a:extLst>
              <a:ext uri="{FF2B5EF4-FFF2-40B4-BE49-F238E27FC236}">
                <a16:creationId xmlns:a16="http://schemas.microsoft.com/office/drawing/2014/main" id="{8285547C-C6E6-407B-B742-92CDB244AC28}"/>
              </a:ext>
            </a:extLst>
          </p:cNvPr>
          <p:cNvSpPr txBox="1"/>
          <p:nvPr/>
        </p:nvSpPr>
        <p:spPr>
          <a:xfrm>
            <a:off x="9600913" y="6253817"/>
            <a:ext cx="2783198" cy="2893100"/>
          </a:xfrm>
          <a:prstGeom prst="rect">
            <a:avLst/>
          </a:prstGeom>
          <a:solidFill>
            <a:schemeClr val="bg1"/>
          </a:solidFill>
          <a:ln w="19050">
            <a:solidFill>
              <a:srgbClr val="FF0000"/>
            </a:solidFill>
          </a:ln>
        </p:spPr>
        <p:txBody>
          <a:bodyPr wrap="square" rtlCol="0">
            <a:spAutoFit/>
          </a:bodyPr>
          <a:lstStyle/>
          <a:p>
            <a:r>
              <a:rPr kumimoji="1" lang="ja-JP" altLang="en-US" sz="1600" dirty="0"/>
              <a:t>②　</a:t>
            </a:r>
            <a:r>
              <a:rPr kumimoji="1" lang="ja-JP" altLang="en-US" b="1" dirty="0"/>
              <a:t>約</a:t>
            </a:r>
            <a:r>
              <a:rPr kumimoji="1" lang="en-US" altLang="ja-JP" b="1" dirty="0"/>
              <a:t>4,800</a:t>
            </a:r>
            <a:r>
              <a:rPr kumimoji="1" lang="ja-JP" altLang="en-US" b="1" dirty="0"/>
              <a:t>㎡</a:t>
            </a:r>
            <a:endParaRPr kumimoji="1" lang="en-US" altLang="ja-JP" b="1" dirty="0"/>
          </a:p>
          <a:p>
            <a:r>
              <a:rPr kumimoji="1" lang="ja-JP" altLang="en-US" sz="1600" dirty="0">
                <a:latin typeface="+mn-ea"/>
              </a:rPr>
              <a:t>･空き</a:t>
            </a:r>
            <a:endParaRPr kumimoji="1" lang="en-US" altLang="ja-JP" sz="1600" dirty="0">
              <a:latin typeface="+mn-ea"/>
            </a:endParaRPr>
          </a:p>
          <a:p>
            <a:r>
              <a:rPr kumimoji="1" lang="ja-JP" altLang="en-US" sz="1600" dirty="0">
                <a:latin typeface="+mn-ea"/>
              </a:rPr>
              <a:t>･誘致場所北側に上下水道本管配管済</a:t>
            </a:r>
            <a:endParaRPr kumimoji="1" lang="en-US" altLang="ja-JP" sz="1600" dirty="0">
              <a:latin typeface="+mn-ea"/>
            </a:endParaRPr>
          </a:p>
          <a:p>
            <a:r>
              <a:rPr kumimoji="1" lang="ja-JP" altLang="en-US" sz="1600" dirty="0">
                <a:latin typeface="+mn-ea"/>
              </a:rPr>
              <a:t>･宅内への引込み必要</a:t>
            </a:r>
            <a:endParaRPr kumimoji="1" lang="en-US" altLang="ja-JP" sz="1600" dirty="0">
              <a:latin typeface="+mn-ea"/>
            </a:endParaRPr>
          </a:p>
          <a:p>
            <a:r>
              <a:rPr kumimoji="1" lang="ja-JP" altLang="en-US" sz="1600" dirty="0">
                <a:latin typeface="+mn-ea"/>
              </a:rPr>
              <a:t>･</a:t>
            </a:r>
            <a:r>
              <a:rPr kumimoji="1" lang="en-US" altLang="ja-JP" sz="1600" dirty="0">
                <a:latin typeface="+mn-ea"/>
              </a:rPr>
              <a:t>4,800</a:t>
            </a:r>
            <a:r>
              <a:rPr kumimoji="1" lang="ja-JP" altLang="en-US" sz="1600" dirty="0">
                <a:latin typeface="+mn-ea"/>
              </a:rPr>
              <a:t>㎡一括での購入</a:t>
            </a:r>
            <a:endParaRPr kumimoji="1" lang="en-US" altLang="ja-JP" sz="1600" dirty="0">
              <a:latin typeface="+mn-ea"/>
            </a:endParaRPr>
          </a:p>
          <a:p>
            <a:r>
              <a:rPr kumimoji="1" lang="ja-JP" altLang="en-US" sz="2000" dirty="0">
                <a:latin typeface="+mn-ea"/>
              </a:rPr>
              <a:t>･</a:t>
            </a:r>
            <a:r>
              <a:rPr kumimoji="1" lang="ja-JP" altLang="en-US" sz="1600" dirty="0">
                <a:latin typeface="+mn-ea"/>
              </a:rPr>
              <a:t>現況は畑</a:t>
            </a:r>
            <a:endParaRPr kumimoji="1" lang="en-US" altLang="ja-JP" sz="1600" dirty="0">
              <a:latin typeface="+mn-ea"/>
            </a:endParaRPr>
          </a:p>
          <a:p>
            <a:r>
              <a:rPr kumimoji="1" lang="ja-JP" altLang="en-US" sz="1600" dirty="0">
                <a:latin typeface="+mn-ea"/>
              </a:rPr>
              <a:t>･隣接土地に一般住宅あり</a:t>
            </a:r>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p:txBody>
      </p:sp>
      <p:cxnSp>
        <p:nvCxnSpPr>
          <p:cNvPr id="96" name="直線矢印コネクタ 95">
            <a:extLst>
              <a:ext uri="{FF2B5EF4-FFF2-40B4-BE49-F238E27FC236}">
                <a16:creationId xmlns:a16="http://schemas.microsoft.com/office/drawing/2014/main" id="{8C2AF515-F9CB-4D22-B5FD-44C07B0D8FFB}"/>
              </a:ext>
            </a:extLst>
          </p:cNvPr>
          <p:cNvCxnSpPr/>
          <p:nvPr/>
        </p:nvCxnSpPr>
        <p:spPr>
          <a:xfrm flipH="1" flipV="1">
            <a:off x="11713611" y="2700894"/>
            <a:ext cx="542143" cy="37797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0379FBEC-CCA7-4574-A56E-67BC855B4F6F}"/>
              </a:ext>
            </a:extLst>
          </p:cNvPr>
          <p:cNvCxnSpPr/>
          <p:nvPr/>
        </p:nvCxnSpPr>
        <p:spPr>
          <a:xfrm flipV="1">
            <a:off x="11880044" y="2724796"/>
            <a:ext cx="277932" cy="37797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EEA7E2E4-700C-44F6-B4A8-466989087FB8}"/>
              </a:ext>
            </a:extLst>
          </p:cNvPr>
          <p:cNvSpPr txBox="1"/>
          <p:nvPr/>
        </p:nvSpPr>
        <p:spPr>
          <a:xfrm>
            <a:off x="11379972" y="2472363"/>
            <a:ext cx="340763" cy="369332"/>
          </a:xfrm>
          <a:prstGeom prst="rect">
            <a:avLst/>
          </a:prstGeom>
          <a:noFill/>
        </p:spPr>
        <p:txBody>
          <a:bodyPr wrap="square" rtlCol="0">
            <a:spAutoFit/>
          </a:bodyPr>
          <a:lstStyle/>
          <a:p>
            <a:r>
              <a:rPr kumimoji="1" lang="en-US" altLang="ja-JP" dirty="0">
                <a:solidFill>
                  <a:schemeClr val="bg1"/>
                </a:solidFill>
              </a:rPr>
              <a:t>N</a:t>
            </a:r>
            <a:endParaRPr kumimoji="1" lang="ja-JP" altLang="en-US" dirty="0">
              <a:solidFill>
                <a:schemeClr val="bg1"/>
              </a:solidFill>
            </a:endParaRPr>
          </a:p>
        </p:txBody>
      </p:sp>
      <p:cxnSp>
        <p:nvCxnSpPr>
          <p:cNvPr id="99" name="直線コネクタ 98">
            <a:extLst>
              <a:ext uri="{FF2B5EF4-FFF2-40B4-BE49-F238E27FC236}">
                <a16:creationId xmlns:a16="http://schemas.microsoft.com/office/drawing/2014/main" id="{84B5B36A-9EA5-4575-893E-4E520CB360E5}"/>
              </a:ext>
            </a:extLst>
          </p:cNvPr>
          <p:cNvCxnSpPr>
            <a:cxnSpLocks/>
          </p:cNvCxnSpPr>
          <p:nvPr/>
        </p:nvCxnSpPr>
        <p:spPr>
          <a:xfrm>
            <a:off x="6363085" y="1273914"/>
            <a:ext cx="420573" cy="512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BDECB76A-521D-4001-8D97-19BFD81DC0B2}"/>
              </a:ext>
            </a:extLst>
          </p:cNvPr>
          <p:cNvCxnSpPr>
            <a:cxnSpLocks/>
          </p:cNvCxnSpPr>
          <p:nvPr/>
        </p:nvCxnSpPr>
        <p:spPr>
          <a:xfrm flipV="1">
            <a:off x="6581931" y="923939"/>
            <a:ext cx="9447" cy="61876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a:extLst>
              <a:ext uri="{FF2B5EF4-FFF2-40B4-BE49-F238E27FC236}">
                <a16:creationId xmlns:a16="http://schemas.microsoft.com/office/drawing/2014/main" id="{0593626B-E8C4-4EAC-885E-981892AF0AE6}"/>
              </a:ext>
            </a:extLst>
          </p:cNvPr>
          <p:cNvSpPr txBox="1"/>
          <p:nvPr/>
        </p:nvSpPr>
        <p:spPr>
          <a:xfrm>
            <a:off x="6431020" y="613255"/>
            <a:ext cx="340763" cy="369332"/>
          </a:xfrm>
          <a:prstGeom prst="rect">
            <a:avLst/>
          </a:prstGeom>
          <a:noFill/>
        </p:spPr>
        <p:txBody>
          <a:bodyPr wrap="square" rtlCol="0">
            <a:spAutoFit/>
          </a:bodyPr>
          <a:lstStyle/>
          <a:p>
            <a:r>
              <a:rPr kumimoji="1" lang="en-US" altLang="ja-JP" dirty="0">
                <a:solidFill>
                  <a:schemeClr val="bg1"/>
                </a:solidFill>
              </a:rPr>
              <a:t>N</a:t>
            </a:r>
            <a:endParaRPr kumimoji="1" lang="ja-JP" altLang="en-US" dirty="0">
              <a:solidFill>
                <a:schemeClr val="bg1"/>
              </a:solidFill>
            </a:endParaRPr>
          </a:p>
        </p:txBody>
      </p:sp>
      <p:sp>
        <p:nvSpPr>
          <p:cNvPr id="44" name="テキスト ボックス 43">
            <a:extLst>
              <a:ext uri="{FF2B5EF4-FFF2-40B4-BE49-F238E27FC236}">
                <a16:creationId xmlns:a16="http://schemas.microsoft.com/office/drawing/2014/main" id="{EB41C269-5415-4114-AED1-245236A95A00}"/>
              </a:ext>
            </a:extLst>
          </p:cNvPr>
          <p:cNvSpPr txBox="1"/>
          <p:nvPr/>
        </p:nvSpPr>
        <p:spPr>
          <a:xfrm>
            <a:off x="10559607" y="267370"/>
            <a:ext cx="1981492" cy="276999"/>
          </a:xfrm>
          <a:prstGeom prst="rect">
            <a:avLst/>
          </a:prstGeom>
          <a:noFill/>
        </p:spPr>
        <p:txBody>
          <a:bodyPr wrap="square" rtlCol="0">
            <a:spAutoFit/>
          </a:bodyPr>
          <a:lstStyle/>
          <a:p>
            <a:r>
              <a:rPr kumimoji="1" lang="ja-JP" altLang="en-US" sz="1200" dirty="0"/>
              <a:t>令和</a:t>
            </a:r>
            <a:r>
              <a:rPr kumimoji="1" lang="en-US" altLang="ja-JP" sz="1200" dirty="0"/>
              <a:t>8</a:t>
            </a:r>
            <a:r>
              <a:rPr kumimoji="1" lang="ja-JP" altLang="en-US" sz="1200" dirty="0"/>
              <a:t>年</a:t>
            </a:r>
            <a:r>
              <a:rPr kumimoji="1" lang="en-US" altLang="ja-JP" sz="1200" dirty="0"/>
              <a:t>4</a:t>
            </a:r>
            <a:r>
              <a:rPr kumimoji="1" lang="ja-JP" altLang="en-US" sz="1200" dirty="0"/>
              <a:t>月</a:t>
            </a:r>
            <a:r>
              <a:rPr kumimoji="1" lang="en-US" altLang="ja-JP" sz="1200" dirty="0"/>
              <a:t>1</a:t>
            </a:r>
            <a:r>
              <a:rPr kumimoji="1" lang="ja-JP" altLang="en-US" sz="1200" dirty="0"/>
              <a:t>日情報更新</a:t>
            </a:r>
          </a:p>
        </p:txBody>
      </p:sp>
    </p:spTree>
    <p:extLst>
      <p:ext uri="{BB962C8B-B14F-4D97-AF65-F5344CB8AC3E}">
        <p14:creationId xmlns:p14="http://schemas.microsoft.com/office/powerpoint/2010/main" val="274906831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1082</TotalTime>
  <Words>394</Words>
  <Application>Microsoft Office PowerPoint</Application>
  <PresentationFormat>A3 297x420 mm</PresentationFormat>
  <Paragraphs>59</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HGP創英角ｺﾞｼｯｸUB</vt:lpstr>
      <vt:lpstr>游ゴシック</vt:lpstr>
      <vt:lpstr>Arial</vt:lpstr>
      <vt:lpstr>Calibri</vt:lpstr>
      <vt:lpstr>Calibri Light</vt:lpstr>
      <vt:lpstr>Office テーマ</vt:lpstr>
      <vt:lpstr>PowerPoint プレゼンテーション</vt:lpstr>
    </vt:vector>
  </TitlesOfParts>
  <Company>笛吹市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玉川 大武</dc:creator>
  <cp:lastModifiedBy>産業観光部観光商工課商工労働担当 岩澤 正登</cp:lastModifiedBy>
  <cp:revision>85</cp:revision>
  <cp:lastPrinted>2025-03-25T04:52:22Z</cp:lastPrinted>
  <dcterms:created xsi:type="dcterms:W3CDTF">2021-06-22T00:24:29Z</dcterms:created>
  <dcterms:modified xsi:type="dcterms:W3CDTF">2026-04-01T10:27:31Z</dcterms:modified>
</cp:coreProperties>
</file>