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3ED"/>
    <a:srgbClr val="FFA86D"/>
    <a:srgbClr val="F8B8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4" autoAdjust="0"/>
    <p:restoredTop sz="94575" autoAdjust="0"/>
  </p:normalViewPr>
  <p:slideViewPr>
    <p:cSldViewPr snapToGrid="0">
      <p:cViewPr varScale="1">
        <p:scale>
          <a:sx n="89" d="100"/>
          <a:sy n="89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312E0-3E35-4EF1-80D7-DF8263075084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B98FA-F254-4981-B7F3-A338712610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61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B98FA-F254-4981-B7F3-A338712610F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77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8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09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83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1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067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00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5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10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76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46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2A136-BC04-4B69-BEBE-A829170494FF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DE2B7-D261-4B8E-B1FB-2C29997F1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67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>
          <a:xfrm>
            <a:off x="4020205" y="1224959"/>
            <a:ext cx="3326525" cy="3564665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財政的支援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①木造住宅の耐震診断費に対する補助を実施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②木造住宅の補強設計から耐震改修費等に対する補助を実施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普及啓発等</a:t>
            </a:r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①木造住宅所有者に対する直接的な耐震化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促進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・戸別訪問の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実施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（</a:t>
            </a:r>
            <a:r>
              <a:rPr kumimoji="1" lang="en-US" altLang="ja-JP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100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）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・自治会を通じた啓発活動の実施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②耐震診断実施者に対する耐震化促進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・耐震診断結果報告時に補助制度等案内チラシを配布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・耐震診断後、概ね１年経過しても耐震化未着手の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所有者　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　に対し、ダイレクトメール・電話等で耐震改修を促す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③</a:t>
            </a: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改修事業者の技術力向上等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・県と連携し改修事業者向けの講習会等を年１回以上実施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・耐震改修事業者リストを作成し、ホームページ等で公表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④住民への周知普及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・広報誌等を通じて耐震化の必要性を周知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・チラシ等を作成、配布し、耐震化の促進を図る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・年１回以上、住民向けの説明会・セミナー・ブース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展示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　等を実施</a:t>
            </a:r>
            <a:endParaRPr kumimoji="1" lang="en-US" altLang="ja-JP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0629" y="66953"/>
            <a:ext cx="9635778" cy="338554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笛吹</a:t>
            </a:r>
            <a:r>
              <a:rPr kumimoji="1" lang="ja-JP" altLang="en-US" sz="1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市住宅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耐震化緊急促進アクションプログラム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kumimoji="1" lang="en-US" altLang="ja-JP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0629" y="888041"/>
            <a:ext cx="3304134" cy="2612831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笛吹</a:t>
            </a:r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市耐震改修促進計画に定めた目標の達成に向け、住宅所有者の経済的負担の軽減を図るとともに、住宅所有者に対する直接的な耐震化促進、</a:t>
            </a:r>
            <a:r>
              <a:rPr kumimoji="1" lang="ja-JP" altLang="en-US" sz="11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耐震診断</a:t>
            </a:r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実施者に対する耐震化促進、改修事業者の技術力向上、一般市民への周知・普及等の充実を図ることが重要である。</a:t>
            </a:r>
            <a:endParaRPr kumimoji="1" lang="en-US" altLang="ja-JP" sz="11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このため、笛吹市住宅耐震化緊急促進アクションプログラムでは、毎年度、住宅耐震化に係る取組を位置づけ、その進捗状況を把握・評価するとともに、プログラムの充実・改善を図り、住宅の耐震化を強力に推進することを目的とする</a:t>
            </a:r>
            <a:r>
              <a:rPr kumimoji="1" lang="ja-JP" altLang="en-US" sz="11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。</a:t>
            </a:r>
            <a:endParaRPr kumimoji="1" lang="ja-JP" altLang="en-US" sz="11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629" y="493540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１　目的</a:t>
            </a:r>
            <a:endParaRPr kumimoji="1" lang="en-US" altLang="ja-JP" sz="1200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0629" y="4004794"/>
            <a:ext cx="3304134" cy="553998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笛吹市住宅耐震化緊急促進アクションプログラムは、笛吹市耐震化促進計画に基づき策定する。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0628" y="3604233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　位置付け</a:t>
            </a:r>
            <a:endParaRPr kumimoji="1" lang="en-US" altLang="ja-JP" sz="1200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7163" y="888041"/>
            <a:ext cx="353943" cy="39015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計画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20206" y="888041"/>
            <a:ext cx="332652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令和５年度取組内容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425831" y="888041"/>
            <a:ext cx="234057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kumimoji="1" lang="ja-JP" altLang="en-US" sz="1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５</a:t>
            </a:r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年度目標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25829" y="1769149"/>
            <a:ext cx="2340573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前年度までの実績（３カ年）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425829" y="1224959"/>
            <a:ext cx="2340575" cy="459449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/>
          </a:p>
        </p:txBody>
      </p:sp>
      <p:sp>
        <p:nvSpPr>
          <p:cNvPr id="23" name="正方形/長方形 22"/>
          <p:cNvSpPr/>
          <p:nvPr/>
        </p:nvSpPr>
        <p:spPr>
          <a:xfrm>
            <a:off x="7425829" y="2113355"/>
            <a:ext cx="2340575" cy="2676269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5829" y="1235146"/>
            <a:ext cx="2340573" cy="45140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 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30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 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5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425829" y="2437817"/>
            <a:ext cx="2340575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令和４年度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 7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25829" y="3068759"/>
            <a:ext cx="2332419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３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年度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　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</a:t>
            </a:r>
            <a:r>
              <a:rPr kumimoji="1" lang="ja-JP" altLang="en-US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5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425829" y="3699701"/>
            <a:ext cx="2340574" cy="63094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令和２年度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①耐震診断補助件数　　　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25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400"/>
              </a:lnSpc>
            </a:pP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②耐震改修補助件数　　　 </a:t>
            </a:r>
            <a:r>
              <a:rPr kumimoji="1" lang="en-US" altLang="ja-JP" sz="9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1</a:t>
            </a:r>
            <a:r>
              <a:rPr kumimoji="1" lang="ja-JP" altLang="en-US" sz="9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件</a:t>
            </a:r>
            <a:endParaRPr kumimoji="1" lang="en-US" altLang="ja-JP" sz="9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0628" y="5274887"/>
            <a:ext cx="3304134" cy="784830"/>
          </a:xfrm>
          <a:prstGeom prst="rect">
            <a:avLst/>
          </a:prstGeom>
          <a:solidFill>
            <a:srgbClr val="FDF3ED"/>
          </a:solidFill>
          <a:ln w="127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対象区域</a:t>
            </a: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笛吹市全域</a:t>
            </a:r>
            <a:endParaRPr kumimoji="1" lang="en-US" altLang="ja-JP" sz="11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【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対象建築物</a:t>
            </a: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】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昭和</a:t>
            </a: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56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年</a:t>
            </a: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5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月</a:t>
            </a:r>
            <a:r>
              <a:rPr kumimoji="1" lang="en-US" altLang="ja-JP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31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日以前に</a:t>
            </a:r>
            <a:endParaRPr kumimoji="1" lang="en-US" altLang="ja-JP" sz="11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100" dirty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100" dirty="0" smtClean="0"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　　　　　建築された木造住宅</a:t>
            </a:r>
            <a:endParaRPr kumimoji="1" lang="en-US" altLang="ja-JP" sz="1100" dirty="0" smtClean="0"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0628" y="4894574"/>
            <a:ext cx="33041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対象区域・対象建築物</a:t>
            </a:r>
            <a:endParaRPr kumimoji="1" lang="en-US" altLang="ja-JP" sz="1200" b="1" dirty="0" smtClean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586369" y="4894573"/>
            <a:ext cx="353943" cy="17080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計画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20203" y="4894573"/>
            <a:ext cx="332652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令和４年度取組内容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425829" y="4894573"/>
            <a:ext cx="2340575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令和４年度の課題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425829" y="5772830"/>
            <a:ext cx="2340573" cy="261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改善策</a:t>
            </a:r>
            <a:endParaRPr kumimoji="1" lang="en-US" altLang="ja-JP" sz="11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425827" y="5204680"/>
            <a:ext cx="2340575" cy="433285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○耐震改修の重要性が理解されていない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○補助制度の周知が不足している</a:t>
            </a:r>
            <a:endParaRPr kumimoji="1" lang="ja-JP" altLang="en-US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425827" y="6098699"/>
            <a:ext cx="2340575" cy="503891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○啓発ポスター等を作成、掲示する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○広報、市ホームページ、区長会での説明等の普及活動</a:t>
            </a:r>
            <a:r>
              <a:rPr kumimoji="1" lang="ja-JP" altLang="en-US" sz="90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を実施</a:t>
            </a:r>
            <a:endParaRPr kumimoji="1" lang="ja-JP" altLang="en-US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020203" y="5201041"/>
            <a:ext cx="3326525" cy="1401549"/>
          </a:xfrm>
          <a:prstGeom prst="rect">
            <a:avLst/>
          </a:prstGeom>
          <a:solidFill>
            <a:srgbClr val="FDF3ED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○広報誌への掲載により補助制度の周知を行った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○庁舎内の広告モニターへ補助制度を掲載し周知を行った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○耐震診断実施後、耐震化未着手の所有者に対し、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ポスティングを実施した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○耐震診断未実施者へ耐震診断を促すポスティングを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実施した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○庁舎内に耐震化に関するブースを設け、</a:t>
            </a:r>
            <a:endParaRPr kumimoji="1" lang="en-US" altLang="ja-JP" sz="900" dirty="0" smtClean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  <a:p>
            <a:pPr>
              <a:lnSpc>
                <a:spcPts val="1300"/>
              </a:lnSpc>
            </a:pPr>
            <a:r>
              <a:rPr kumimoji="1" lang="ja-JP" altLang="en-US" sz="900" dirty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  <a:latin typeface="Arial" panose="020B0604020202020204" pitchFamily="34" charset="0"/>
                <a:ea typeface="游ゴシック Medium" panose="020B0500000000000000" pitchFamily="50" charset="-128"/>
                <a:cs typeface="Arial" panose="020B0604020202020204" pitchFamily="34" charset="0"/>
              </a:rPr>
              <a:t>補助制度と耐震化の必要性を周知した</a:t>
            </a:r>
            <a:endParaRPr kumimoji="1" lang="ja-JP" altLang="en-US" sz="900" dirty="0">
              <a:solidFill>
                <a:schemeClr val="tx1"/>
              </a:solidFill>
              <a:latin typeface="Arial" panose="020B0604020202020204" pitchFamily="34" charset="0"/>
              <a:ea typeface="游ゴシック Medium" panose="020B05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86369" y="506266"/>
            <a:ext cx="6180034" cy="306467"/>
          </a:xfrm>
          <a:prstGeom prst="roundRect">
            <a:avLst/>
          </a:prstGeom>
          <a:solidFill>
            <a:srgbClr val="FFA86D"/>
          </a:solidFill>
          <a:ln w="95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>
                <a:solidFill>
                  <a:schemeClr val="bg1"/>
                </a:solidFill>
                <a:latin typeface="游ゴシック" panose="020B0400000000000000" pitchFamily="50" charset="-128"/>
              </a:rPr>
              <a:t>4</a:t>
            </a:r>
            <a:r>
              <a:rPr kumimoji="1" lang="ja-JP" altLang="en-US" sz="1200" b="1" dirty="0">
                <a:solidFill>
                  <a:schemeClr val="bg1"/>
                </a:solidFill>
                <a:latin typeface="游ゴシック" panose="020B0400000000000000" pitchFamily="50" charset="-128"/>
              </a:rPr>
              <a:t>　取組内容・目標・実績</a:t>
            </a:r>
            <a:endParaRPr kumimoji="1" lang="en-US" altLang="ja-JP" sz="1200" b="1" dirty="0">
              <a:solidFill>
                <a:schemeClr val="bg1"/>
              </a:solidFill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36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917</TotalTime>
  <Words>650</Words>
  <Application>Microsoft Office PowerPoint</Application>
  <PresentationFormat>A4 210 x 297 mm</PresentationFormat>
  <Paragraphs>63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游ゴシック Medium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61</cp:revision>
  <cp:lastPrinted>2023-02-03T00:40:05Z</cp:lastPrinted>
  <dcterms:created xsi:type="dcterms:W3CDTF">2020-08-18T06:00:24Z</dcterms:created>
  <dcterms:modified xsi:type="dcterms:W3CDTF">2023-02-28T00:52:16Z</dcterms:modified>
</cp:coreProperties>
</file>